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86" r:id="rId8"/>
    <p:sldId id="278" r:id="rId9"/>
    <p:sldId id="279" r:id="rId10"/>
    <p:sldId id="284" r:id="rId11"/>
    <p:sldId id="280" r:id="rId12"/>
    <p:sldId id="285" r:id="rId13"/>
    <p:sldId id="281" r:id="rId14"/>
    <p:sldId id="282" r:id="rId15"/>
    <p:sldId id="263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7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1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3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6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688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9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5529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0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3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1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0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5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9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7453CD-8CA4-4227-B00B-132CDB4EE2C2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541759-F04A-425D-8483-E080210C5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10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0" y="1"/>
            <a:ext cx="107823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6080" y="4367605"/>
            <a:ext cx="2495774" cy="38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25958" y="4851699"/>
            <a:ext cx="2646381" cy="462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311" y="849854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 1c : </a:t>
            </a:r>
            <a:r>
              <a:rPr lang="en-US" b="1" i="1" dirty="0" smtClean="0">
                <a:solidFill>
                  <a:srgbClr val="002060"/>
                </a:solidFill>
              </a:rPr>
              <a:t>Low grade DCIS ( </a:t>
            </a:r>
            <a:r>
              <a:rPr lang="en-US" b="1" i="1" u="sng" dirty="0" smtClean="0">
                <a:solidFill>
                  <a:srgbClr val="002060"/>
                </a:solidFill>
              </a:rPr>
              <a:t>&gt;</a:t>
            </a:r>
            <a:r>
              <a:rPr lang="en-US" b="1" i="1" dirty="0" smtClean="0">
                <a:solidFill>
                  <a:srgbClr val="002060"/>
                </a:solidFill>
              </a:rPr>
              <a:t> 2 mm)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69165"/>
            <a:ext cx="8165053" cy="50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4" y="0"/>
            <a:ext cx="10219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369" y="591671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 2 : </a:t>
            </a:r>
            <a:r>
              <a:rPr lang="en-US" b="1" i="1" dirty="0" smtClean="0">
                <a:solidFill>
                  <a:srgbClr val="002060"/>
                </a:solidFill>
              </a:rPr>
              <a:t>Intermediate grade DCIS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63" y="1353322"/>
            <a:ext cx="8864300" cy="46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6522" y="645459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 3: </a:t>
            </a:r>
            <a:r>
              <a:rPr lang="en-US" b="1" i="1" dirty="0" smtClean="0">
                <a:solidFill>
                  <a:srgbClr val="002060"/>
                </a:solidFill>
              </a:rPr>
              <a:t>High grade DCIS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2" y="1910253"/>
            <a:ext cx="4343400" cy="342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96" y="1910253"/>
            <a:ext cx="4572000" cy="344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" y="0"/>
            <a:ext cx="10456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0"/>
            <a:ext cx="11248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4395" y="591671"/>
            <a:ext cx="12288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IHC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3191" y="1839558"/>
            <a:ext cx="142859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CK 5,6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HMWK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CK-14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P63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SMMH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SMA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i="1" dirty="0" smtClean="0">
                <a:solidFill>
                  <a:srgbClr val="002060"/>
                </a:solidFill>
              </a:rPr>
              <a:t>ER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0323" y="172121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CK 5,6 / HMWK positive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8" y="1593002"/>
            <a:ext cx="4675529" cy="3377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047" y="5544528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</a:rPr>
              <a:t>CK 5,6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13" y="1593002"/>
            <a:ext cx="4416413" cy="3377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6905" y="5575306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</a:rPr>
              <a:t>HMWK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9878" y="182880"/>
            <a:ext cx="334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CK 5,6 negative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96" y="892702"/>
            <a:ext cx="7104948" cy="55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557529" cy="297180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Pathology of premalignant lesions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10654348" cy="1947333"/>
          </a:xfrm>
        </p:spPr>
        <p:txBody>
          <a:bodyPr/>
          <a:lstStyle/>
          <a:p>
            <a:pPr algn="ctr"/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Dr. Mohammad </a:t>
            </a:r>
            <a:r>
              <a:rPr lang="en-US" dirty="0" err="1" smtClean="0">
                <a:solidFill>
                  <a:srgbClr val="FFFF00"/>
                </a:solidFill>
              </a:rPr>
              <a:t>Parniani</a:t>
            </a:r>
            <a:r>
              <a:rPr lang="en-US" dirty="0" smtClean="0">
                <a:solidFill>
                  <a:srgbClr val="FFFF00"/>
                </a:solidFill>
              </a:rPr>
              <a:t> MD – AP/AC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8820" y="0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CK-14 positive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8" y="957431"/>
            <a:ext cx="10703859" cy="50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0635" y="0"/>
            <a:ext cx="3252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CK-14 negative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14" y="882127"/>
            <a:ext cx="8520056" cy="54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2607" y="129091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P63 positive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99" y="892885"/>
            <a:ext cx="8097201" cy="51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3365" y="0"/>
            <a:ext cx="3113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P63 negative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3" y="1506071"/>
            <a:ext cx="4923584" cy="3372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72" y="1506071"/>
            <a:ext cx="4640400" cy="3372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0271" y="5195943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Pan-</a:t>
            </a:r>
            <a:r>
              <a:rPr lang="en-US" b="1" u="sng" dirty="0" err="1" smtClean="0">
                <a:solidFill>
                  <a:srgbClr val="002060"/>
                </a:solidFill>
              </a:rPr>
              <a:t>ck</a:t>
            </a:r>
            <a:endParaRPr lang="en-US" b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5971" y="5195943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P63</a:t>
            </a:r>
            <a:endParaRPr lang="en-US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0484" y="0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SMMH positive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25" y="584775"/>
            <a:ext cx="6694738" cy="5240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8300" y="5916706"/>
            <a:ext cx="494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Cytoplasmic staining in </a:t>
            </a:r>
            <a:r>
              <a:rPr lang="en-US" b="1" dirty="0" err="1" smtClean="0">
                <a:solidFill>
                  <a:srgbClr val="002060"/>
                </a:solidFill>
              </a:rPr>
              <a:t>myoepithelial</a:t>
            </a:r>
            <a:r>
              <a:rPr lang="en-US" b="1" dirty="0" smtClean="0">
                <a:solidFill>
                  <a:srgbClr val="002060"/>
                </a:solidFill>
              </a:rPr>
              <a:t> cells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0028" y="0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SMMH negative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54" y="830831"/>
            <a:ext cx="9628095" cy="541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7614" y="172122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8" y="1508464"/>
            <a:ext cx="4518908" cy="36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7" y="1508464"/>
            <a:ext cx="4916063" cy="3600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5355" y="5260490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002060"/>
                </a:solidFill>
              </a:rPr>
              <a:t>heterogeneous</a:t>
            </a:r>
            <a:endParaRPr lang="en-US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3826" y="139850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62" y="724625"/>
            <a:ext cx="9001390" cy="5073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3068" y="601381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diffusely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7046" y="2302136"/>
            <a:ext cx="5040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THE END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362" y="270334"/>
            <a:ext cx="11213746" cy="1507067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 smtClean="0">
                <a:solidFill>
                  <a:schemeClr val="accent6"/>
                </a:solidFill>
              </a:rPr>
              <a:t>INtroduction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33" y="2979868"/>
            <a:ext cx="11682804" cy="3375910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>
                <a:solidFill>
                  <a:schemeClr val="tx1"/>
                </a:solidFill>
              </a:rPr>
              <a:t>Lesion that is not itself malignant, but has greater probability of becoming so than normal tissue</a:t>
            </a:r>
            <a:r>
              <a:rPr lang="en-US" sz="36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91" y="0"/>
            <a:ext cx="11833413" cy="5800761"/>
          </a:xfrm>
        </p:spPr>
        <p:txBody>
          <a:bodyPr anchor="t"/>
          <a:lstStyle/>
          <a:p>
            <a:pPr algn="ctr"/>
            <a:r>
              <a:rPr lang="en-US" b="1" i="1" u="sng" dirty="0" smtClean="0">
                <a:solidFill>
                  <a:srgbClr val="C00000"/>
                </a:solidFill>
              </a:rPr>
              <a:t>Chronic persistent stimulus</a:t>
            </a:r>
            <a:endParaRPr lang="en-US" b="1" i="1" u="sng" dirty="0">
              <a:solidFill>
                <a:srgbClr val="C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2767" y="559398"/>
            <a:ext cx="10758" cy="5271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50777" y="1086522"/>
            <a:ext cx="6583680" cy="430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434456" y="1086522"/>
            <a:ext cx="1" cy="5916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50777" y="1129553"/>
            <a:ext cx="0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25618" y="1838014"/>
            <a:ext cx="22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Tissue damage</a:t>
            </a:r>
            <a:endParaRPr lang="en-US" dirty="0"/>
          </a:p>
        </p:txBody>
      </p:sp>
      <p:cxnSp>
        <p:nvCxnSpPr>
          <p:cNvPr id="22" name="Straight Arrow Connector 21"/>
          <p:cNvCxnSpPr>
            <a:endCxn id="24" idx="0"/>
          </p:cNvCxnSpPr>
          <p:nvPr/>
        </p:nvCxnSpPr>
        <p:spPr>
          <a:xfrm>
            <a:off x="2850777" y="2302136"/>
            <a:ext cx="0" cy="1882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93010" y="418474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Regeneration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388506" y="923371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Hormones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7169" y="893529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Chronic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irritation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69572" y="2163092"/>
            <a:ext cx="4555696" cy="2183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4892" y="1793760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Proliferation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434456" y="2379225"/>
            <a:ext cx="0" cy="395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10027" y="2715714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Hyperplasia/Metaplasia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434455" y="3345628"/>
            <a:ext cx="1" cy="537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91227" y="385930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Dysplasia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434455" y="4346786"/>
            <a:ext cx="0" cy="414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746343" y="4790479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Ca. In Situ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388506" y="5335793"/>
            <a:ext cx="0" cy="494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80830" y="5859792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Invasive Carcinoma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1544" y="645459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Female Breast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6226" y="2505161"/>
            <a:ext cx="634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Epithelial proliferative changes :                  risk of Ca. 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10800000">
            <a:off x="6282465" y="2140771"/>
            <a:ext cx="484632" cy="946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30790" y="3689873"/>
            <a:ext cx="3836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Mild (3-4 epithelial cells layers)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Moderate to Florid (&gt;4 layers)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Atypical (ADH &amp; ALH)</a:t>
            </a:r>
          </a:p>
        </p:txBody>
      </p:sp>
    </p:spTree>
    <p:extLst>
      <p:ext uri="{BB962C8B-B14F-4D97-AF65-F5344CB8AC3E}">
        <p14:creationId xmlns:p14="http://schemas.microsoft.com/office/powerpoint/2010/main" val="9056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5623" y="484095"/>
            <a:ext cx="721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Categories on basis of risk of invasive ca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0767" y="1828800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Categories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442907" y="1828800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Type</a:t>
            </a:r>
            <a:r>
              <a:rPr lang="en-US" dirty="0" smtClean="0"/>
              <a:t> of </a:t>
            </a:r>
            <a:r>
              <a:rPr lang="en-US" b="1" u="sng" dirty="0" smtClean="0"/>
              <a:t>Hyperplasia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8939030" y="182880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Risk</a:t>
            </a:r>
            <a:endParaRPr 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22275" y="265028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0083" y="3636085"/>
            <a:ext cx="30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68324" y="455343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0129" y="5401386"/>
            <a:ext cx="39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4573" y="2650285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/ Mild hyperplasia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98766" y="265028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risk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7005" y="3601860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Moderate / florid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66330" y="365643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1.5-2 times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94092" y="4477921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ADH / ALH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5102" y="455343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5 times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7940" y="5353982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CIS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98389" y="535398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8-10 times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7470"/>
            <a:ext cx="105156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4715" y="107577"/>
            <a:ext cx="658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Ductal intraepithelial neoplasia (DIN)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821" y="950099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DIN 1a : </a:t>
            </a:r>
            <a:r>
              <a:rPr lang="en-US" b="1" i="1" dirty="0" smtClean="0">
                <a:solidFill>
                  <a:srgbClr val="002060"/>
                </a:solidFill>
              </a:rPr>
              <a:t>Flat epithelial atypia</a:t>
            </a: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38734"/>
            <a:ext cx="8057478" cy="52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62" y="828339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 1b: </a:t>
            </a:r>
            <a:r>
              <a:rPr lang="en-US" b="1" i="1" dirty="0" smtClean="0">
                <a:solidFill>
                  <a:srgbClr val="002060"/>
                </a:solidFill>
              </a:rPr>
              <a:t>Atypical ductal hyperplasia ( </a:t>
            </a:r>
            <a:r>
              <a:rPr lang="en-US" b="1" i="1" u="sng" dirty="0" smtClean="0">
                <a:solidFill>
                  <a:srgbClr val="002060"/>
                </a:solidFill>
              </a:rPr>
              <a:t>&lt; </a:t>
            </a:r>
            <a:r>
              <a:rPr lang="en-US" b="1" i="1" dirty="0" smtClean="0">
                <a:solidFill>
                  <a:srgbClr val="002060"/>
                </a:solidFill>
              </a:rPr>
              <a:t>2mm)</a:t>
            </a:r>
            <a:endParaRPr lang="en-US" b="1" i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91" y="1710466"/>
            <a:ext cx="7799294" cy="4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454</TotalTime>
  <Words>205</Words>
  <Application>Microsoft Office PowerPoint</Application>
  <PresentationFormat>Widescreen</PresentationFormat>
  <Paragraphs>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Century Gothic</vt:lpstr>
      <vt:lpstr>Wingdings</vt:lpstr>
      <vt:lpstr>Wingdings 3</vt:lpstr>
      <vt:lpstr>Slice</vt:lpstr>
      <vt:lpstr>PowerPoint Presentation</vt:lpstr>
      <vt:lpstr>Pathology of premalignant lesions</vt:lpstr>
      <vt:lpstr>INtroduction</vt:lpstr>
      <vt:lpstr>Chronic persistent stimulus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Pathology of premalignant lesions</dc:title>
  <dc:creator>No1</dc:creator>
  <cp:lastModifiedBy>No1</cp:lastModifiedBy>
  <cp:revision>64</cp:revision>
  <dcterms:created xsi:type="dcterms:W3CDTF">2022-06-28T08:47:18Z</dcterms:created>
  <dcterms:modified xsi:type="dcterms:W3CDTF">2022-07-25T08:55:14Z</dcterms:modified>
</cp:coreProperties>
</file>