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37" r:id="rId2"/>
    <p:sldId id="256" r:id="rId3"/>
    <p:sldId id="257" r:id="rId4"/>
    <p:sldId id="289" r:id="rId5"/>
    <p:sldId id="290" r:id="rId6"/>
    <p:sldId id="328" r:id="rId7"/>
    <p:sldId id="329" r:id="rId8"/>
    <p:sldId id="294" r:id="rId9"/>
    <p:sldId id="260" r:id="rId10"/>
    <p:sldId id="335" r:id="rId11"/>
    <p:sldId id="261" r:id="rId12"/>
    <p:sldId id="262" r:id="rId13"/>
    <p:sldId id="332" r:id="rId14"/>
    <p:sldId id="263" r:id="rId15"/>
    <p:sldId id="271" r:id="rId16"/>
    <p:sldId id="273" r:id="rId17"/>
    <p:sldId id="312" r:id="rId18"/>
    <p:sldId id="314" r:id="rId19"/>
    <p:sldId id="316" r:id="rId20"/>
    <p:sldId id="264" r:id="rId21"/>
    <p:sldId id="265" r:id="rId22"/>
    <p:sldId id="266" r:id="rId23"/>
    <p:sldId id="268" r:id="rId24"/>
    <p:sldId id="269" r:id="rId25"/>
    <p:sldId id="270" r:id="rId26"/>
    <p:sldId id="276" r:id="rId27"/>
    <p:sldId id="33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141" autoAdjust="0"/>
  </p:normalViewPr>
  <p:slideViewPr>
    <p:cSldViewPr snapToGrid="0">
      <p:cViewPr varScale="1">
        <p:scale>
          <a:sx n="65" d="100"/>
          <a:sy n="65" d="100"/>
        </p:scale>
        <p:origin x="399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8F8E2-F135-4A11-9BCD-5F0C891640B0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D3E66-307C-4784-819B-29F51B94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1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D3E66-307C-4784-819B-29F51B9405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1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D3E66-307C-4784-819B-29F51B9405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5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1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9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9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2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3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5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EEA0C-6307-4E72-A5B4-48C511CE891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C96E3-956C-4850-BEEF-2BA27086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1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217" y="89850"/>
            <a:ext cx="6768150" cy="6768150"/>
          </a:xfrm>
        </p:spPr>
      </p:pic>
      <p:sp>
        <p:nvSpPr>
          <p:cNvPr id="6" name="TextBox 5"/>
          <p:cNvSpPr txBox="1"/>
          <p:nvPr/>
        </p:nvSpPr>
        <p:spPr>
          <a:xfrm>
            <a:off x="3933494" y="654267"/>
            <a:ext cx="4942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IN THE NAME OF GOD</a:t>
            </a:r>
          </a:p>
        </p:txBody>
      </p:sp>
    </p:spTree>
    <p:extLst>
      <p:ext uri="{BB962C8B-B14F-4D97-AF65-F5344CB8AC3E}">
        <p14:creationId xmlns:p14="http://schemas.microsoft.com/office/powerpoint/2010/main" val="38458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722"/>
            <a:ext cx="10515600" cy="439276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factors </a:t>
            </a:r>
            <a:r>
              <a:rPr lang="en-US" b="1" dirty="0">
                <a:solidFill>
                  <a:srgbClr val="FFFF00"/>
                </a:solidFill>
              </a:rPr>
              <a:t>associated with a lower risk of upgrade, </a:t>
            </a:r>
            <a:r>
              <a:rPr lang="en-US" b="1" dirty="0" smtClean="0">
                <a:solidFill>
                  <a:srgbClr val="FFFF00"/>
                </a:solidFill>
              </a:rPr>
              <a:t>including</a:t>
            </a:r>
          </a:p>
          <a:p>
            <a:r>
              <a:rPr lang="en-US" b="1" dirty="0" smtClean="0">
                <a:solidFill>
                  <a:srgbClr val="FF66CC"/>
                </a:solidFill>
              </a:rPr>
              <a:t> </a:t>
            </a:r>
            <a:r>
              <a:rPr lang="en-US" b="1" dirty="0">
                <a:solidFill>
                  <a:srgbClr val="FF66CC"/>
                </a:solidFill>
              </a:rPr>
              <a:t>no mass lesion, </a:t>
            </a:r>
            <a:endParaRPr lang="en-US" b="1" dirty="0" smtClean="0">
              <a:solidFill>
                <a:srgbClr val="FF66CC"/>
              </a:solidFill>
            </a:endParaRPr>
          </a:p>
          <a:p>
            <a:r>
              <a:rPr lang="en-US" b="1" dirty="0" smtClean="0">
                <a:solidFill>
                  <a:srgbClr val="FF66CC"/>
                </a:solidFill>
              </a:rPr>
              <a:t>removal </a:t>
            </a:r>
            <a:r>
              <a:rPr lang="en-US" b="1" dirty="0">
                <a:solidFill>
                  <a:srgbClr val="FF66CC"/>
                </a:solidFill>
              </a:rPr>
              <a:t>of at least 50 percent of the lesion seen </a:t>
            </a:r>
            <a:r>
              <a:rPr lang="en-US" b="1" dirty="0" err="1">
                <a:solidFill>
                  <a:srgbClr val="FF66CC"/>
                </a:solidFill>
              </a:rPr>
              <a:t>mammographically</a:t>
            </a:r>
            <a:r>
              <a:rPr lang="en-US" b="1" dirty="0">
                <a:solidFill>
                  <a:srgbClr val="FF66CC"/>
                </a:solidFill>
              </a:rPr>
              <a:t> (calcifications), </a:t>
            </a:r>
            <a:endParaRPr lang="en-US" b="1" dirty="0" smtClean="0">
              <a:solidFill>
                <a:srgbClr val="FF66CC"/>
              </a:solidFill>
            </a:endParaRPr>
          </a:p>
          <a:p>
            <a:r>
              <a:rPr lang="en-US" b="1" dirty="0" smtClean="0">
                <a:solidFill>
                  <a:srgbClr val="FF66CC"/>
                </a:solidFill>
              </a:rPr>
              <a:t>no </a:t>
            </a:r>
            <a:r>
              <a:rPr lang="en-US" b="1" dirty="0">
                <a:solidFill>
                  <a:srgbClr val="FF66CC"/>
                </a:solidFill>
              </a:rPr>
              <a:t>necrosis, </a:t>
            </a:r>
            <a:endParaRPr lang="en-US" b="1" dirty="0" smtClean="0">
              <a:solidFill>
                <a:srgbClr val="FF66CC"/>
              </a:solidFill>
            </a:endParaRPr>
          </a:p>
          <a:p>
            <a:r>
              <a:rPr lang="en-US" b="1" dirty="0" smtClean="0">
                <a:solidFill>
                  <a:srgbClr val="FF66CC"/>
                </a:solidFill>
              </a:rPr>
              <a:t>ADH </a:t>
            </a:r>
            <a:r>
              <a:rPr lang="en-US" b="1" dirty="0">
                <a:solidFill>
                  <a:srgbClr val="FF66CC"/>
                </a:solidFill>
              </a:rPr>
              <a:t>involving only one or two terminal duct lobular units.  </a:t>
            </a:r>
          </a:p>
          <a:p>
            <a:r>
              <a:rPr lang="en-US" b="1" dirty="0">
                <a:solidFill>
                  <a:schemeClr val="bg1"/>
                </a:solidFill>
              </a:rPr>
              <a:t>For women with ADH who met these criteria, upgrade rates were only </a:t>
            </a:r>
            <a:r>
              <a:rPr lang="en-US" b="1" dirty="0">
                <a:solidFill>
                  <a:srgbClr val="FF0000"/>
                </a:solidFill>
              </a:rPr>
              <a:t>3 to 5 percent 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1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508" y="841247"/>
            <a:ext cx="10483291" cy="533571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After surgical excision 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If </a:t>
            </a:r>
            <a:r>
              <a:rPr lang="en-US" b="1" dirty="0">
                <a:solidFill>
                  <a:schemeClr val="bg1"/>
                </a:solidFill>
              </a:rPr>
              <a:t>ADH is diagnosed on an excisional biopsy, no additional surgery is indicated. </a:t>
            </a:r>
            <a:r>
              <a:rPr lang="en-US" b="1" dirty="0">
                <a:solidFill>
                  <a:srgbClr val="00B0F0"/>
                </a:solidFill>
              </a:rPr>
              <a:t>Re-excision is generally not indicated when ADH is present at </a:t>
            </a:r>
            <a:r>
              <a:rPr lang="en-US" b="1" dirty="0" smtClean="0">
                <a:solidFill>
                  <a:srgbClr val="00B0F0"/>
                </a:solidFill>
              </a:rPr>
              <a:t>the margin</a:t>
            </a:r>
            <a:r>
              <a:rPr lang="en-US" b="1" dirty="0">
                <a:solidFill>
                  <a:srgbClr val="00B0F0"/>
                </a:solidFill>
              </a:rPr>
              <a:t>. 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The </a:t>
            </a:r>
            <a:r>
              <a:rPr lang="en-US" b="1" dirty="0">
                <a:solidFill>
                  <a:srgbClr val="FFFF00"/>
                </a:solidFill>
              </a:rPr>
              <a:t>only </a:t>
            </a:r>
            <a:r>
              <a:rPr lang="en-US" b="1" dirty="0">
                <a:solidFill>
                  <a:srgbClr val="00B0F0"/>
                </a:solidFill>
              </a:rPr>
              <a:t>exception</a:t>
            </a:r>
            <a:r>
              <a:rPr lang="en-US" b="1" dirty="0">
                <a:solidFill>
                  <a:srgbClr val="FFFF00"/>
                </a:solidFill>
              </a:rPr>
              <a:t> may be if the ADH is only present at the margin, is bordering on reaching criteria for diagnosis as DCIS at the margin, or there is concern that the </a:t>
            </a:r>
            <a:r>
              <a:rPr lang="en-US" b="1" dirty="0" smtClean="0">
                <a:solidFill>
                  <a:srgbClr val="00B0F0"/>
                </a:solidFill>
              </a:rPr>
              <a:t>imaging target </a:t>
            </a:r>
            <a:r>
              <a:rPr lang="en-US" b="1" dirty="0">
                <a:solidFill>
                  <a:srgbClr val="00B0F0"/>
                </a:solidFill>
              </a:rPr>
              <a:t>was not completely excised</a:t>
            </a:r>
            <a:r>
              <a:rPr lang="en-US" b="1" dirty="0">
                <a:solidFill>
                  <a:srgbClr val="FFFF00"/>
                </a:solidFill>
              </a:rPr>
              <a:t>; in these situations, a re-excision merits consideration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cases of a diagnosis of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small focus of ADH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following CNB or VAB, a VAE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can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 performed.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Atypical lobular </a:t>
            </a:r>
            <a:r>
              <a:rPr lang="en-US" sz="3600" b="1" dirty="0" smtClean="0">
                <a:solidFill>
                  <a:srgbClr val="FF0000"/>
                </a:solidFill>
              </a:rPr>
              <a:t>hyperplasia (ALH)</a:t>
            </a: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8597"/>
            <a:ext cx="8562278" cy="495513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ALH </a:t>
            </a:r>
            <a:r>
              <a:rPr lang="en-US" b="1" dirty="0">
                <a:solidFill>
                  <a:schemeClr val="bg1"/>
                </a:solidFill>
              </a:rPr>
              <a:t>is usually an incidental finding on breast biopsies performed for other </a:t>
            </a:r>
            <a:r>
              <a:rPr lang="en-US" b="1" dirty="0" smtClean="0">
                <a:solidFill>
                  <a:schemeClr val="bg1"/>
                </a:solidFill>
              </a:rPr>
              <a:t>reasons.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5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C000"/>
                </a:solidFill>
              </a:rPr>
              <a:t>Management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297"/>
            <a:ext cx="10515600" cy="498666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After </a:t>
            </a:r>
            <a:r>
              <a:rPr lang="en-US" b="1" dirty="0" smtClean="0">
                <a:solidFill>
                  <a:srgbClr val="C00000"/>
                </a:solidFill>
              </a:rPr>
              <a:t>CNB</a:t>
            </a:r>
            <a:r>
              <a:rPr lang="en-US" b="1" dirty="0" smtClean="0">
                <a:solidFill>
                  <a:schemeClr val="bg1"/>
                </a:solidFill>
              </a:rPr>
              <a:t>— </a:t>
            </a:r>
            <a:r>
              <a:rPr lang="en-US" b="1" dirty="0">
                <a:solidFill>
                  <a:schemeClr val="bg1"/>
                </a:solidFill>
              </a:rPr>
              <a:t>The reported risk of </a:t>
            </a:r>
            <a:r>
              <a:rPr lang="en-US" b="1" dirty="0">
                <a:solidFill>
                  <a:schemeClr val="accent1"/>
                </a:solidFill>
              </a:rPr>
              <a:t>upgrade to DCIS </a:t>
            </a:r>
            <a:r>
              <a:rPr lang="en-US" b="1" dirty="0">
                <a:solidFill>
                  <a:schemeClr val="bg1"/>
                </a:solidFill>
              </a:rPr>
              <a:t>or invasive carcinoma following a diagnosis of incidental ALH on CNB is very </a:t>
            </a:r>
            <a:r>
              <a:rPr lang="en-US" b="1" dirty="0">
                <a:solidFill>
                  <a:schemeClr val="accent1"/>
                </a:solidFill>
              </a:rPr>
              <a:t>low (&lt;3 percent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Thus</a:t>
            </a:r>
            <a:r>
              <a:rPr lang="en-US" b="1" dirty="0">
                <a:solidFill>
                  <a:srgbClr val="00B050"/>
                </a:solidFill>
              </a:rPr>
              <a:t>, incidental, radiologic-pathologically concordant ALH diagnosed on CNB 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b="1" dirty="0">
                <a:solidFill>
                  <a:srgbClr val="00B050"/>
                </a:solidFill>
              </a:rPr>
              <a:t> longer requires excision, provided excision is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00B050"/>
                </a:solidFill>
              </a:rPr>
              <a:t> indicated for the targeted lesion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Any </a:t>
            </a:r>
            <a:r>
              <a:rPr lang="en-US" b="1" dirty="0">
                <a:solidFill>
                  <a:schemeClr val="bg1"/>
                </a:solidFill>
              </a:rPr>
              <a:t>discordant lesions are recommended to undergo a localized excisional </a:t>
            </a:r>
            <a:r>
              <a:rPr lang="en-US" b="1" dirty="0" smtClean="0">
                <a:solidFill>
                  <a:schemeClr val="bg1"/>
                </a:solidFill>
              </a:rPr>
              <a:t>breast biopsy should </a:t>
            </a:r>
            <a:r>
              <a:rPr lang="en-US" b="1" dirty="0">
                <a:solidFill>
                  <a:schemeClr val="bg1"/>
                </a:solidFill>
              </a:rPr>
              <a:t>be </a:t>
            </a:r>
            <a:r>
              <a:rPr lang="en-US" b="1" dirty="0" smtClean="0">
                <a:solidFill>
                  <a:schemeClr val="bg1"/>
                </a:solidFill>
              </a:rPr>
              <a:t>performed.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1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51481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After surgical excision </a:t>
            </a:r>
            <a:r>
              <a:rPr lang="en-US" sz="2400" b="1" dirty="0">
                <a:solidFill>
                  <a:schemeClr val="bg1"/>
                </a:solidFill>
              </a:rPr>
              <a:t>— If ALH is diagnosed on an excisional biopsy, </a:t>
            </a:r>
            <a:r>
              <a:rPr lang="en-US" sz="2400" b="1" dirty="0">
                <a:solidFill>
                  <a:srgbClr val="00B0F0"/>
                </a:solidFill>
              </a:rPr>
              <a:t>no additional surgery is indicated</a:t>
            </a:r>
            <a:r>
              <a:rPr lang="en-US" sz="2400" b="1" dirty="0">
                <a:solidFill>
                  <a:schemeClr val="bg1"/>
                </a:solidFill>
              </a:rPr>
              <a:t>. Re-excision is not indicated when ALH is present at the margin.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AlH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confers a substantial increase in the risk of subsequent breast cancer (relative risk </a:t>
            </a:r>
            <a:r>
              <a:rPr lang="en-US" sz="2400" b="1" dirty="0">
                <a:solidFill>
                  <a:srgbClr val="FF0000"/>
                </a:solidFill>
              </a:rPr>
              <a:t>3 to </a:t>
            </a:r>
            <a:r>
              <a:rPr lang="en-US" sz="2400" b="1" dirty="0" smtClean="0">
                <a:solidFill>
                  <a:srgbClr val="FF0000"/>
                </a:solidFill>
              </a:rPr>
              <a:t>5%). </a:t>
            </a:r>
            <a:r>
              <a:rPr lang="en-US" sz="2400" b="1" dirty="0" err="1" smtClean="0">
                <a:solidFill>
                  <a:schemeClr val="bg1"/>
                </a:solidFill>
              </a:rPr>
              <a:t>AlH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is associated with a generalized, bilateral increase in breast cancer risk </a:t>
            </a:r>
            <a:r>
              <a:rPr lang="en-US" sz="2400" b="1" dirty="0" smtClean="0">
                <a:solidFill>
                  <a:schemeClr val="bg1"/>
                </a:solidFill>
              </a:rPr>
              <a:t> although </a:t>
            </a:r>
            <a:r>
              <a:rPr lang="en-US" sz="2400" b="1" dirty="0">
                <a:solidFill>
                  <a:schemeClr val="bg1"/>
                </a:solidFill>
              </a:rPr>
              <a:t>there is a slight preponderance of ipsilateral breast cancers.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Patients </a:t>
            </a:r>
            <a:r>
              <a:rPr lang="en-US" sz="2400" b="1" dirty="0">
                <a:solidFill>
                  <a:srgbClr val="FF0000"/>
                </a:solidFill>
              </a:rPr>
              <a:t>with both ADH and ALH should be offered active surveillance and options of chemoprevention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685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24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FLAT EPITHELIAL </a:t>
            </a:r>
            <a:r>
              <a:rPr lang="en-US" sz="4000" b="1" dirty="0" smtClean="0">
                <a:solidFill>
                  <a:srgbClr val="FF0000"/>
                </a:solidFill>
              </a:rPr>
              <a:t>ATYPIA(FEA)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FEA </a:t>
            </a:r>
            <a:r>
              <a:rPr lang="en-US" b="1" dirty="0">
                <a:solidFill>
                  <a:schemeClr val="bg1"/>
                </a:solidFill>
              </a:rPr>
              <a:t>is typically diagnosed on </a:t>
            </a:r>
            <a:r>
              <a:rPr lang="en-US" b="1" dirty="0" smtClean="0">
                <a:solidFill>
                  <a:schemeClr val="bg1"/>
                </a:solidFill>
              </a:rPr>
              <a:t>CNB </a:t>
            </a:r>
            <a:r>
              <a:rPr lang="en-US" b="1" dirty="0">
                <a:solidFill>
                  <a:schemeClr val="bg1"/>
                </a:solidFill>
              </a:rPr>
              <a:t>performed for </a:t>
            </a:r>
            <a:r>
              <a:rPr lang="en-US" b="1" dirty="0" err="1">
                <a:solidFill>
                  <a:schemeClr val="bg1"/>
                </a:solidFill>
              </a:rPr>
              <a:t>microcalcifications</a:t>
            </a:r>
            <a:r>
              <a:rPr lang="en-US" b="1" dirty="0">
                <a:solidFill>
                  <a:schemeClr val="bg1"/>
                </a:solidFill>
              </a:rPr>
              <a:t> found on screening mammograms </a:t>
            </a:r>
            <a:r>
              <a:rPr lang="en-US" b="1" dirty="0" smtClean="0">
                <a:solidFill>
                  <a:schemeClr val="bg1"/>
                </a:solidFill>
              </a:rPr>
              <a:t>FEA </a:t>
            </a:r>
            <a:r>
              <a:rPr lang="en-US" b="1" dirty="0">
                <a:solidFill>
                  <a:schemeClr val="bg1"/>
                </a:solidFill>
              </a:rPr>
              <a:t>is present in </a:t>
            </a:r>
            <a:r>
              <a:rPr lang="en-US" b="1" dirty="0">
                <a:solidFill>
                  <a:srgbClr val="FFFF00"/>
                </a:solidFill>
              </a:rPr>
              <a:t>&lt;2 percent </a:t>
            </a:r>
            <a:r>
              <a:rPr lang="en-US" b="1" dirty="0" smtClean="0">
                <a:solidFill>
                  <a:srgbClr val="FFFF00"/>
                </a:solidFill>
              </a:rPr>
              <a:t>of CNB specimens.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After CNB/ </a:t>
            </a:r>
            <a:r>
              <a:rPr lang="en-US" b="1" dirty="0" smtClean="0">
                <a:solidFill>
                  <a:schemeClr val="bg1"/>
                </a:solidFill>
              </a:rPr>
              <a:t>Similar to ALH</a:t>
            </a:r>
          </a:p>
          <a:p>
            <a:r>
              <a:rPr lang="en-US" b="1" dirty="0">
                <a:solidFill>
                  <a:srgbClr val="FF0000"/>
                </a:solidFill>
              </a:rPr>
              <a:t>After surgical </a:t>
            </a:r>
            <a:r>
              <a:rPr lang="en-US" b="1" dirty="0" smtClean="0">
                <a:solidFill>
                  <a:srgbClr val="FF0000"/>
                </a:solidFill>
              </a:rPr>
              <a:t>excision/ </a:t>
            </a:r>
            <a:r>
              <a:rPr lang="en-US" b="1" dirty="0">
                <a:solidFill>
                  <a:schemeClr val="bg1"/>
                </a:solidFill>
              </a:rPr>
              <a:t>When diagnosed by an excisional biopsy, no further therapy for FEA is necessary 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presence of FEA at the margins of excision is </a:t>
            </a:r>
            <a:r>
              <a:rPr lang="en-US" b="1" dirty="0">
                <a:solidFill>
                  <a:srgbClr val="0070C0"/>
                </a:solidFill>
              </a:rPr>
              <a:t>not</a:t>
            </a:r>
            <a:r>
              <a:rPr lang="en-US" b="1" dirty="0">
                <a:solidFill>
                  <a:schemeClr val="bg1"/>
                </a:solidFill>
              </a:rPr>
              <a:t> commented upon, and there is no evidence to suggest that a wider excision to obtain negative margins around FEA is necessary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2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82" y="701566"/>
            <a:ext cx="9701561" cy="547539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Women </a:t>
            </a:r>
            <a:r>
              <a:rPr lang="en-US" b="1" dirty="0">
                <a:solidFill>
                  <a:schemeClr val="bg1"/>
                </a:solidFill>
              </a:rPr>
              <a:t>diagnosed with pure FEA on excisional biopsy can be returned to routine surveillance with regular mammograms and breast </a:t>
            </a:r>
            <a:r>
              <a:rPr lang="en-US" b="1" dirty="0" smtClean="0">
                <a:solidFill>
                  <a:schemeClr val="bg1"/>
                </a:solidFill>
              </a:rPr>
              <a:t>exams. 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risk of breast cancer </a:t>
            </a:r>
            <a:r>
              <a:rPr lang="en-US" b="1" dirty="0" smtClean="0">
                <a:solidFill>
                  <a:schemeClr val="bg1"/>
                </a:solidFill>
              </a:rPr>
              <a:t>associated with </a:t>
            </a:r>
            <a:r>
              <a:rPr lang="en-US" b="1" dirty="0">
                <a:solidFill>
                  <a:schemeClr val="bg1"/>
                </a:solidFill>
              </a:rPr>
              <a:t>FEA is equivalent to that of benign proliferative disease without atypia </a:t>
            </a:r>
            <a:r>
              <a:rPr lang="en-US" b="1" dirty="0" smtClean="0">
                <a:solidFill>
                  <a:srgbClr val="00B050"/>
                </a:solidFill>
              </a:rPr>
              <a:t>there </a:t>
            </a:r>
            <a:r>
              <a:rPr lang="en-US" b="1" dirty="0">
                <a:solidFill>
                  <a:srgbClr val="00B050"/>
                </a:solidFill>
              </a:rPr>
              <a:t>are 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b="1" dirty="0">
                <a:solidFill>
                  <a:srgbClr val="00B050"/>
                </a:solidFill>
              </a:rPr>
              <a:t> data to support the use of risk-reducing medications </a:t>
            </a:r>
            <a:r>
              <a:rPr lang="en-US" b="1" dirty="0" smtClean="0">
                <a:solidFill>
                  <a:srgbClr val="00B050"/>
                </a:solidFill>
              </a:rPr>
              <a:t>on </a:t>
            </a:r>
            <a:r>
              <a:rPr lang="en-US" b="1" dirty="0">
                <a:solidFill>
                  <a:srgbClr val="00B050"/>
                </a:solidFill>
              </a:rPr>
              <a:t>the basis of FEA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10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Papillary </a:t>
            </a:r>
            <a:r>
              <a:rPr lang="en-US" b="1" dirty="0" smtClean="0">
                <a:solidFill>
                  <a:srgbClr val="FF0000"/>
                </a:solidFill>
              </a:rPr>
              <a:t>lesions (PL)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263"/>
            <a:ext cx="10515600" cy="46827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66CC"/>
                </a:solidFill>
              </a:rPr>
              <a:t>Papillary </a:t>
            </a:r>
            <a:r>
              <a:rPr lang="en-US" b="1" dirty="0">
                <a:solidFill>
                  <a:srgbClr val="FF66CC"/>
                </a:solidFill>
              </a:rPr>
              <a:t>lesions include a large number of rare lesions, accounting for approximately </a:t>
            </a:r>
            <a:r>
              <a:rPr lang="en-US" b="1" dirty="0">
                <a:solidFill>
                  <a:srgbClr val="00B0F0"/>
                </a:solidFill>
              </a:rPr>
              <a:t>3% </a:t>
            </a:r>
            <a:r>
              <a:rPr lang="en-US" b="1" dirty="0">
                <a:solidFill>
                  <a:srgbClr val="FF66CC"/>
                </a:solidFill>
              </a:rPr>
              <a:t>of all breast </a:t>
            </a:r>
            <a:r>
              <a:rPr lang="en-US" b="1" dirty="0" smtClean="0">
                <a:solidFill>
                  <a:srgbClr val="FF66CC"/>
                </a:solidFill>
              </a:rPr>
              <a:t>malignancies.</a:t>
            </a:r>
          </a:p>
          <a:p>
            <a:r>
              <a:rPr lang="en-US" b="1" dirty="0" smtClean="0">
                <a:solidFill>
                  <a:srgbClr val="FF66CC"/>
                </a:solidFill>
              </a:rPr>
              <a:t>They </a:t>
            </a:r>
            <a:r>
              <a:rPr lang="en-US" b="1" dirty="0">
                <a:solidFill>
                  <a:srgbClr val="FF66CC"/>
                </a:solidFill>
              </a:rPr>
              <a:t>are seen most frequently in women aged </a:t>
            </a:r>
            <a:r>
              <a:rPr lang="en-US" b="1" dirty="0">
                <a:solidFill>
                  <a:srgbClr val="00B0F0"/>
                </a:solidFill>
              </a:rPr>
              <a:t>30–50</a:t>
            </a:r>
            <a:r>
              <a:rPr lang="en-US" b="1" dirty="0">
                <a:solidFill>
                  <a:srgbClr val="FF66CC"/>
                </a:solidFill>
              </a:rPr>
              <a:t> years old; by contrast, they are rarely reported in </a:t>
            </a:r>
            <a:r>
              <a:rPr lang="en-US" b="1" dirty="0" smtClean="0">
                <a:solidFill>
                  <a:srgbClr val="FF66CC"/>
                </a:solidFill>
              </a:rPr>
              <a:t>adolescents.</a:t>
            </a:r>
          </a:p>
          <a:p>
            <a:r>
              <a:rPr lang="en-US" b="1" dirty="0" smtClean="0">
                <a:solidFill>
                  <a:srgbClr val="FF66CC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Papillary lesions may be classified as solitary </a:t>
            </a:r>
            <a:r>
              <a:rPr lang="en-US" b="1" dirty="0" err="1">
                <a:solidFill>
                  <a:srgbClr val="FFC000"/>
                </a:solidFill>
              </a:rPr>
              <a:t>intraductal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papillomas</a:t>
            </a:r>
            <a:r>
              <a:rPr lang="en-US" b="1" dirty="0">
                <a:solidFill>
                  <a:srgbClr val="FFC000"/>
                </a:solidFill>
              </a:rPr>
              <a:t>, multiple </a:t>
            </a:r>
            <a:r>
              <a:rPr lang="en-US" b="1" dirty="0" err="1">
                <a:solidFill>
                  <a:srgbClr val="FFC000"/>
                </a:solidFill>
              </a:rPr>
              <a:t>intraductal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papillomas</a:t>
            </a:r>
            <a:r>
              <a:rPr lang="en-US" b="1" dirty="0">
                <a:solidFill>
                  <a:srgbClr val="FFC000"/>
                </a:solidFill>
              </a:rPr>
              <a:t>, </a:t>
            </a:r>
            <a:r>
              <a:rPr lang="en-US" b="1" dirty="0" err="1">
                <a:solidFill>
                  <a:srgbClr val="FFC000"/>
                </a:solidFill>
              </a:rPr>
              <a:t>papillomas</a:t>
            </a:r>
            <a:r>
              <a:rPr lang="en-US" b="1" dirty="0">
                <a:solidFill>
                  <a:srgbClr val="FFC000"/>
                </a:solidFill>
              </a:rPr>
              <a:t> with </a:t>
            </a:r>
            <a:r>
              <a:rPr lang="en-US" b="1" dirty="0" err="1">
                <a:solidFill>
                  <a:srgbClr val="FFC000"/>
                </a:solidFill>
              </a:rPr>
              <a:t>atypia</a:t>
            </a:r>
            <a:r>
              <a:rPr lang="en-US" b="1" dirty="0">
                <a:solidFill>
                  <a:srgbClr val="FFC000"/>
                </a:solidFill>
              </a:rPr>
              <a:t>, </a:t>
            </a:r>
            <a:r>
              <a:rPr lang="en-US" b="1" dirty="0" err="1">
                <a:solidFill>
                  <a:srgbClr val="FFC000"/>
                </a:solidFill>
              </a:rPr>
              <a:t>papillomas</a:t>
            </a:r>
            <a:r>
              <a:rPr lang="en-US" b="1" dirty="0">
                <a:solidFill>
                  <a:srgbClr val="FFC000"/>
                </a:solidFill>
              </a:rPr>
              <a:t> with DCIS, and papillary invasive </a:t>
            </a:r>
            <a:r>
              <a:rPr lang="en-US" b="1" dirty="0" smtClean="0">
                <a:solidFill>
                  <a:srgbClr val="FFC000"/>
                </a:solidFill>
              </a:rPr>
              <a:t>carcinomas.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Their </a:t>
            </a:r>
            <a:r>
              <a:rPr lang="en-US" b="1" dirty="0">
                <a:solidFill>
                  <a:schemeClr val="bg1"/>
                </a:solidFill>
              </a:rPr>
              <a:t>appearances in the breast vary clinically, </a:t>
            </a:r>
            <a:r>
              <a:rPr lang="en-US" b="1" dirty="0" err="1">
                <a:solidFill>
                  <a:schemeClr val="bg1"/>
                </a:solidFill>
              </a:rPr>
              <a:t>radiologically</a:t>
            </a:r>
            <a:r>
              <a:rPr lang="en-US" b="1" dirty="0">
                <a:solidFill>
                  <a:schemeClr val="bg1"/>
                </a:solidFill>
              </a:rPr>
              <a:t>, and pathologically, and familiarity with the features of malignant and benign papillary lesions is required to plan management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rgbClr val="00B0F0"/>
                </a:solidFill>
              </a:rPr>
              <a:t>Usually, papillary lesions can be divided according to their localization into two main groups: central (generally isolated) and peripheral (generally multiple).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22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7854"/>
            <a:ext cx="10515600" cy="5229109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Prognosis</a:t>
            </a:r>
          </a:p>
          <a:p>
            <a:r>
              <a:rPr lang="en-US" b="1" dirty="0">
                <a:solidFill>
                  <a:srgbClr val="FF66CC"/>
                </a:solidFill>
              </a:rPr>
              <a:t>The risk of an invasive cancer onset is </a:t>
            </a:r>
            <a:r>
              <a:rPr lang="en-US" b="1" dirty="0">
                <a:solidFill>
                  <a:srgbClr val="FF0000"/>
                </a:solidFill>
              </a:rPr>
              <a:t>two times </a:t>
            </a:r>
            <a:r>
              <a:rPr lang="en-US" b="1" dirty="0">
                <a:solidFill>
                  <a:srgbClr val="FF66CC"/>
                </a:solidFill>
              </a:rPr>
              <a:t>that of the normal population for the </a:t>
            </a:r>
            <a:r>
              <a:rPr lang="en-US" b="1" dirty="0">
                <a:solidFill>
                  <a:srgbClr val="FF0000"/>
                </a:solidFill>
              </a:rPr>
              <a:t>central</a:t>
            </a:r>
            <a:r>
              <a:rPr lang="en-US" b="1" dirty="0">
                <a:solidFill>
                  <a:srgbClr val="FF66CC"/>
                </a:solidFill>
              </a:rPr>
              <a:t> form and </a:t>
            </a:r>
            <a:r>
              <a:rPr lang="en-US" b="1" dirty="0">
                <a:solidFill>
                  <a:srgbClr val="00B0F0"/>
                </a:solidFill>
              </a:rPr>
              <a:t>three times </a:t>
            </a:r>
            <a:r>
              <a:rPr lang="en-US" b="1" dirty="0">
                <a:solidFill>
                  <a:srgbClr val="FF66CC"/>
                </a:solidFill>
              </a:rPr>
              <a:t>for the </a:t>
            </a:r>
            <a:r>
              <a:rPr lang="en-US" b="1" dirty="0">
                <a:solidFill>
                  <a:srgbClr val="00B0F0"/>
                </a:solidFill>
              </a:rPr>
              <a:t>peripheral form</a:t>
            </a:r>
            <a:r>
              <a:rPr lang="en-US" b="1" dirty="0">
                <a:solidFill>
                  <a:srgbClr val="FF66CC"/>
                </a:solidFill>
              </a:rPr>
              <a:t>, with a higher risk of invasive cancer onset of up to </a:t>
            </a:r>
            <a:r>
              <a:rPr lang="en-US" b="1" dirty="0">
                <a:solidFill>
                  <a:srgbClr val="FF0000"/>
                </a:solidFill>
              </a:rPr>
              <a:t>7.5%</a:t>
            </a:r>
            <a:r>
              <a:rPr lang="en-US" b="1" dirty="0">
                <a:solidFill>
                  <a:srgbClr val="FF66CC"/>
                </a:solidFill>
              </a:rPr>
              <a:t> in the case of papilloma with </a:t>
            </a:r>
            <a:r>
              <a:rPr lang="en-US" b="1" dirty="0" err="1" smtClean="0">
                <a:solidFill>
                  <a:srgbClr val="FF66CC"/>
                </a:solidFill>
              </a:rPr>
              <a:t>atypia</a:t>
            </a:r>
            <a:r>
              <a:rPr lang="en-US" b="1" dirty="0" smtClean="0">
                <a:solidFill>
                  <a:srgbClr val="FF66CC"/>
                </a:solidFill>
              </a:rPr>
              <a:t>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diagnosis of multiple peripheral </a:t>
            </a:r>
            <a:r>
              <a:rPr lang="en-US" b="1" dirty="0" err="1">
                <a:solidFill>
                  <a:schemeClr val="bg1"/>
                </a:solidFill>
              </a:rPr>
              <a:t>papillomas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papillomatosis</a:t>
            </a:r>
            <a:r>
              <a:rPr lang="en-US" b="1" dirty="0" smtClean="0">
                <a:solidFill>
                  <a:schemeClr val="bg1"/>
                </a:solidFill>
              </a:rPr>
              <a:t>) </a:t>
            </a:r>
            <a:r>
              <a:rPr lang="en-US" b="1" dirty="0">
                <a:solidFill>
                  <a:schemeClr val="bg1"/>
                </a:solidFill>
              </a:rPr>
              <a:t>at CNB increases the risk of an invasive breast carcinoma or DCIS up to </a:t>
            </a:r>
            <a:r>
              <a:rPr lang="en-US" b="1" dirty="0">
                <a:solidFill>
                  <a:srgbClr val="FF0000"/>
                </a:solidFill>
              </a:rPr>
              <a:t>30%</a:t>
            </a:r>
            <a:r>
              <a:rPr lang="en-US" b="1" dirty="0">
                <a:solidFill>
                  <a:schemeClr val="bg1"/>
                </a:solidFill>
              </a:rPr>
              <a:t> (if </a:t>
            </a:r>
            <a:r>
              <a:rPr lang="en-US" b="1" dirty="0" err="1">
                <a:solidFill>
                  <a:schemeClr val="bg1"/>
                </a:solidFill>
              </a:rPr>
              <a:t>atypia</a:t>
            </a:r>
            <a:r>
              <a:rPr lang="en-US" b="1" dirty="0">
                <a:solidFill>
                  <a:schemeClr val="bg1"/>
                </a:solidFill>
              </a:rPr>
              <a:t> is present).</a:t>
            </a:r>
          </a:p>
          <a:p>
            <a:pPr marL="0" indent="0">
              <a:buNone/>
            </a:pPr>
            <a:endParaRPr lang="en-US" b="1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16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2527"/>
            <a:ext cx="10515600" cy="54744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Management</a:t>
            </a:r>
          </a:p>
          <a:p>
            <a:r>
              <a:rPr lang="en-US" b="1" dirty="0">
                <a:solidFill>
                  <a:schemeClr val="bg1"/>
                </a:solidFill>
              </a:rPr>
              <a:t>Certain clinical and imaging factors including patient age, lesion multiplicity, and peripheral location are associated with increased breast cancer risk.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66CC"/>
                </a:solidFill>
              </a:rPr>
              <a:t>Overall</a:t>
            </a:r>
            <a:r>
              <a:rPr lang="en-US" b="1" dirty="0">
                <a:solidFill>
                  <a:srgbClr val="FF66CC"/>
                </a:solidFill>
              </a:rPr>
              <a:t>, management depends on a number of factors, including </a:t>
            </a:r>
            <a:r>
              <a:rPr lang="en-US" b="1" dirty="0">
                <a:solidFill>
                  <a:srgbClr val="FFFF00"/>
                </a:solidFill>
              </a:rPr>
              <a:t>age at diagnosis</a:t>
            </a:r>
            <a:r>
              <a:rPr lang="en-US" b="1" dirty="0">
                <a:solidFill>
                  <a:srgbClr val="FF66CC"/>
                </a:solidFill>
              </a:rPr>
              <a:t>, </a:t>
            </a:r>
            <a:r>
              <a:rPr lang="en-US" b="1" dirty="0">
                <a:solidFill>
                  <a:srgbClr val="00B0F0"/>
                </a:solidFill>
              </a:rPr>
              <a:t>lesion type</a:t>
            </a:r>
            <a:r>
              <a:rPr lang="en-US" b="1" dirty="0">
                <a:solidFill>
                  <a:srgbClr val="FF66CC"/>
                </a:solidFill>
              </a:rPr>
              <a:t>, </a:t>
            </a:r>
            <a:r>
              <a:rPr lang="en-US" b="1" dirty="0" smtClean="0">
                <a:solidFill>
                  <a:srgbClr val="00B050"/>
                </a:solidFill>
              </a:rPr>
              <a:t>presence </a:t>
            </a:r>
            <a:r>
              <a:rPr lang="en-US" b="1" dirty="0">
                <a:solidFill>
                  <a:srgbClr val="00B050"/>
                </a:solidFill>
              </a:rPr>
              <a:t>of </a:t>
            </a:r>
            <a:r>
              <a:rPr lang="en-US" b="1" dirty="0" err="1" smtClean="0">
                <a:solidFill>
                  <a:srgbClr val="00B050"/>
                </a:solidFill>
              </a:rPr>
              <a:t>atypia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FF66CC"/>
                </a:solidFill>
              </a:rPr>
              <a:t>and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size of the area of </a:t>
            </a:r>
            <a:r>
              <a:rPr lang="en-US" b="1" dirty="0" err="1">
                <a:solidFill>
                  <a:schemeClr val="bg1"/>
                </a:solidFill>
              </a:rPr>
              <a:t>atypia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66CC"/>
                </a:solidFill>
              </a:rPr>
              <a:t>. </a:t>
            </a:r>
            <a:endParaRPr lang="en-US" b="1" dirty="0" smtClean="0">
              <a:solidFill>
                <a:srgbClr val="FF66CC"/>
              </a:solidFill>
            </a:endParaRPr>
          </a:p>
          <a:p>
            <a:r>
              <a:rPr lang="en-US" b="1" dirty="0" smtClean="0">
                <a:solidFill>
                  <a:srgbClr val="FF66CC"/>
                </a:solidFill>
              </a:rPr>
              <a:t>Papilloma </a:t>
            </a:r>
            <a:r>
              <a:rPr lang="en-US" b="1" dirty="0">
                <a:solidFill>
                  <a:srgbClr val="FF66CC"/>
                </a:solidFill>
              </a:rPr>
              <a:t>with </a:t>
            </a:r>
            <a:r>
              <a:rPr lang="en-US" b="1" dirty="0" err="1">
                <a:solidFill>
                  <a:srgbClr val="FF66CC"/>
                </a:solidFill>
              </a:rPr>
              <a:t>atypia</a:t>
            </a:r>
            <a:r>
              <a:rPr lang="en-US" b="1" dirty="0">
                <a:solidFill>
                  <a:srgbClr val="FF66CC"/>
                </a:solidFill>
              </a:rPr>
              <a:t> should undergo surgical </a:t>
            </a:r>
            <a:r>
              <a:rPr lang="en-US" b="1" dirty="0" smtClean="0">
                <a:solidFill>
                  <a:srgbClr val="FF66CC"/>
                </a:solidFill>
              </a:rPr>
              <a:t>excision.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papillomas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without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atypia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management options are variable. A papillary lesion which has already undergone CNB or VAB does not need to undergo further surgical excision if the histologic sample is sufficient (100 mm</a:t>
            </a:r>
            <a:r>
              <a:rPr lang="en-US" b="1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and an agreement with imaging findings is found; </a:t>
            </a:r>
            <a:r>
              <a:rPr lang="en-US" b="1" dirty="0">
                <a:solidFill>
                  <a:srgbClr val="FF0000"/>
                </a:solidFill>
              </a:rPr>
              <a:t>for </a:t>
            </a:r>
            <a:r>
              <a:rPr lang="en-US" b="1" dirty="0" err="1">
                <a:solidFill>
                  <a:srgbClr val="FF0000"/>
                </a:solidFill>
              </a:rPr>
              <a:t>papillomatosis</a:t>
            </a:r>
            <a:r>
              <a:rPr lang="en-US" b="1" dirty="0">
                <a:solidFill>
                  <a:srgbClr val="FF0000"/>
                </a:solidFill>
              </a:rPr>
              <a:t>, surgery is recommended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66CC"/>
                </a:solidFill>
              </a:rPr>
              <a:t>papillary </a:t>
            </a:r>
            <a:r>
              <a:rPr lang="en-US" b="1" dirty="0">
                <a:solidFill>
                  <a:srgbClr val="FF66CC"/>
                </a:solidFill>
              </a:rPr>
              <a:t>lesion that is visible on imaging should undergo VAE</a:t>
            </a:r>
            <a:r>
              <a:rPr lang="en-US" b="1" dirty="0" smtClean="0">
                <a:solidFill>
                  <a:srgbClr val="FF66CC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66CC"/>
                </a:solidFill>
              </a:rPr>
              <a:t> </a:t>
            </a:r>
            <a:r>
              <a:rPr lang="en-US" b="1" dirty="0">
                <a:solidFill>
                  <a:srgbClr val="FF66CC"/>
                </a:solidFill>
              </a:rPr>
              <a:t>For larger lesions that cannot be completely removed, surgery is recommended. </a:t>
            </a:r>
          </a:p>
        </p:txBody>
      </p:sp>
    </p:spTree>
    <p:extLst>
      <p:ext uri="{BB962C8B-B14F-4D97-AF65-F5344CB8AC3E}">
        <p14:creationId xmlns:p14="http://schemas.microsoft.com/office/powerpoint/2010/main" val="106798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breast </a:t>
            </a:r>
            <a:r>
              <a:rPr lang="en-US" b="1" dirty="0" smtClean="0">
                <a:solidFill>
                  <a:srgbClr val="FF0000"/>
                </a:solidFill>
              </a:rPr>
              <a:t>Cancer predisposing </a:t>
            </a:r>
            <a:r>
              <a:rPr lang="en-US" b="1" dirty="0" smtClean="0">
                <a:solidFill>
                  <a:srgbClr val="FF0000"/>
                </a:solidFill>
              </a:rPr>
              <a:t>lesions Treatment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Esmat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Alsadat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Hashemi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Assistant Professor of surgery</a:t>
            </a:r>
          </a:p>
          <a:p>
            <a:r>
              <a:rPr lang="en-US" b="1" dirty="0" smtClean="0">
                <a:solidFill>
                  <a:srgbClr val="FF66CC"/>
                </a:solidFill>
              </a:rPr>
              <a:t>Breast Diseases Department, Breast Cancer Research Center, </a:t>
            </a:r>
            <a:r>
              <a:rPr lang="en-US" b="1" dirty="0" err="1" smtClean="0">
                <a:solidFill>
                  <a:srgbClr val="FF66CC"/>
                </a:solidFill>
              </a:rPr>
              <a:t>Motamed</a:t>
            </a:r>
            <a:r>
              <a:rPr lang="en-US" b="1" dirty="0" smtClean="0">
                <a:solidFill>
                  <a:srgbClr val="FF66CC"/>
                </a:solidFill>
              </a:rPr>
              <a:t> Cancer Institute, ACECR,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00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LOBULAR CARCINOMA IN SITU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302" y="1477671"/>
            <a:ext cx="10534498" cy="469929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The </a:t>
            </a:r>
            <a:r>
              <a:rPr lang="en-US" b="1" dirty="0">
                <a:solidFill>
                  <a:srgbClr val="00B0F0"/>
                </a:solidFill>
              </a:rPr>
              <a:t>term "lobular neoplasia" refers to a spectrum of proliferative changes within the breast lobule that includes both atypical lobular </a:t>
            </a:r>
            <a:r>
              <a:rPr lang="en-US" b="1" dirty="0" smtClean="0">
                <a:solidFill>
                  <a:srgbClr val="00B0F0"/>
                </a:solidFill>
              </a:rPr>
              <a:t>hyperplasia(ALH</a:t>
            </a:r>
            <a:r>
              <a:rPr lang="en-US" b="1" dirty="0">
                <a:solidFill>
                  <a:srgbClr val="00B0F0"/>
                </a:solidFill>
              </a:rPr>
              <a:t>) and lobular carcinoma in situ (LCIS). 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Although </a:t>
            </a:r>
            <a:r>
              <a:rPr lang="en-US" b="1" dirty="0">
                <a:solidFill>
                  <a:schemeClr val="bg1"/>
                </a:solidFill>
              </a:rPr>
              <a:t>both lesions are associated with an increased risk of invasive breast cancer, the magnitude of risk associated with LCIS is </a:t>
            </a:r>
            <a:r>
              <a:rPr lang="en-US" b="1" dirty="0" smtClean="0">
                <a:solidFill>
                  <a:schemeClr val="bg1"/>
                </a:solidFill>
              </a:rPr>
              <a:t>much greater </a:t>
            </a:r>
            <a:r>
              <a:rPr lang="en-US" b="1" dirty="0">
                <a:solidFill>
                  <a:schemeClr val="bg1"/>
                </a:solidFill>
              </a:rPr>
              <a:t>than with </a:t>
            </a:r>
            <a:r>
              <a:rPr lang="en-US" b="1" dirty="0" smtClean="0">
                <a:solidFill>
                  <a:schemeClr val="bg1"/>
                </a:solidFill>
              </a:rPr>
              <a:t>ALH. </a:t>
            </a:r>
          </a:p>
        </p:txBody>
      </p:sp>
    </p:spTree>
    <p:extLst>
      <p:ext uri="{BB962C8B-B14F-4D97-AF65-F5344CB8AC3E}">
        <p14:creationId xmlns:p14="http://schemas.microsoft.com/office/powerpoint/2010/main" val="3002636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2259"/>
            <a:ext cx="9844668" cy="547470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LCIS </a:t>
            </a:r>
            <a:r>
              <a:rPr lang="en-US" b="1" dirty="0">
                <a:solidFill>
                  <a:srgbClr val="FFFF00"/>
                </a:solidFill>
              </a:rPr>
              <a:t>is an uncommon finding, as suggested by autopsy studies </a:t>
            </a:r>
            <a:r>
              <a:rPr lang="en-US" b="1" dirty="0" smtClean="0">
                <a:solidFill>
                  <a:srgbClr val="FFFF00"/>
                </a:solidFill>
              </a:rPr>
              <a:t>The </a:t>
            </a:r>
            <a:r>
              <a:rPr lang="en-US" b="1" dirty="0">
                <a:solidFill>
                  <a:srgbClr val="FFFF00"/>
                </a:solidFill>
              </a:rPr>
              <a:t>true incidence in the general population is unknown, due to a lack of clinical </a:t>
            </a:r>
            <a:r>
              <a:rPr lang="en-US" b="1" dirty="0" smtClean="0">
                <a:solidFill>
                  <a:srgbClr val="FFFF00"/>
                </a:solidFill>
              </a:rPr>
              <a:t>and mammographic </a:t>
            </a:r>
            <a:r>
              <a:rPr lang="en-US" b="1" dirty="0">
                <a:solidFill>
                  <a:srgbClr val="FFFF00"/>
                </a:solidFill>
              </a:rPr>
              <a:t>signs. 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66CC"/>
                </a:solidFill>
              </a:rPr>
              <a:t>LCIS </a:t>
            </a:r>
            <a:r>
              <a:rPr lang="en-US" b="1" dirty="0">
                <a:solidFill>
                  <a:srgbClr val="FF66CC"/>
                </a:solidFill>
              </a:rPr>
              <a:t>accounted for </a:t>
            </a:r>
            <a:r>
              <a:rPr lang="en-US" b="1" dirty="0">
                <a:solidFill>
                  <a:schemeClr val="bg1"/>
                </a:solidFill>
              </a:rPr>
              <a:t>9.8 percent </a:t>
            </a:r>
            <a:r>
              <a:rPr lang="en-US" b="1" dirty="0" smtClean="0">
                <a:solidFill>
                  <a:srgbClr val="FF66CC"/>
                </a:solidFill>
              </a:rPr>
              <a:t>of </a:t>
            </a:r>
            <a:r>
              <a:rPr lang="en-US" b="1" dirty="0" err="1" smtClean="0">
                <a:solidFill>
                  <a:srgbClr val="FF66CC"/>
                </a:solidFill>
              </a:rPr>
              <a:t>mammographically</a:t>
            </a:r>
            <a:r>
              <a:rPr lang="en-US" b="1" dirty="0" smtClean="0">
                <a:solidFill>
                  <a:srgbClr val="FF66CC"/>
                </a:solidFill>
              </a:rPr>
              <a:t> </a:t>
            </a:r>
            <a:r>
              <a:rPr lang="en-US" b="1" dirty="0">
                <a:solidFill>
                  <a:srgbClr val="FF66CC"/>
                </a:solidFill>
              </a:rPr>
              <a:t>detected lesions classified as </a:t>
            </a:r>
            <a:r>
              <a:rPr lang="en-US" b="1" dirty="0" smtClean="0">
                <a:solidFill>
                  <a:srgbClr val="FF66CC"/>
                </a:solidFill>
              </a:rPr>
              <a:t>malignancies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The </a:t>
            </a:r>
            <a:r>
              <a:rPr lang="en-US" b="1" dirty="0">
                <a:solidFill>
                  <a:srgbClr val="FFFF00"/>
                </a:solidFill>
              </a:rPr>
              <a:t>mean age at diagnosis is between </a:t>
            </a:r>
            <a:r>
              <a:rPr lang="en-US" b="1" dirty="0">
                <a:solidFill>
                  <a:schemeClr val="bg1"/>
                </a:solidFill>
              </a:rPr>
              <a:t>44 and 46 </a:t>
            </a:r>
            <a:r>
              <a:rPr lang="en-US" b="1" dirty="0">
                <a:solidFill>
                  <a:srgbClr val="FFFF00"/>
                </a:solidFill>
              </a:rPr>
              <a:t>years of age, and 80 to 90 percent of cases occur in premenopausal </a:t>
            </a:r>
            <a:r>
              <a:rPr lang="en-US" b="1" dirty="0" smtClean="0">
                <a:solidFill>
                  <a:srgbClr val="FFFF00"/>
                </a:solidFill>
              </a:rPr>
              <a:t>women.</a:t>
            </a:r>
          </a:p>
        </p:txBody>
      </p:sp>
    </p:spTree>
    <p:extLst>
      <p:ext uri="{BB962C8B-B14F-4D97-AF65-F5344CB8AC3E}">
        <p14:creationId xmlns:p14="http://schemas.microsoft.com/office/powerpoint/2010/main" val="52392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205"/>
            <a:ext cx="10844174" cy="54527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Diagnosis — </a:t>
            </a:r>
            <a:r>
              <a:rPr lang="en-US" b="1" dirty="0">
                <a:solidFill>
                  <a:srgbClr val="FFC000"/>
                </a:solidFill>
              </a:rPr>
              <a:t>LCIS almost always represents an </a:t>
            </a:r>
            <a:r>
              <a:rPr lang="en-US" b="1" dirty="0">
                <a:solidFill>
                  <a:schemeClr val="bg1"/>
                </a:solidFill>
              </a:rPr>
              <a:t>incidental finding </a:t>
            </a:r>
            <a:r>
              <a:rPr lang="en-US" b="1" dirty="0">
                <a:solidFill>
                  <a:srgbClr val="FFC000"/>
                </a:solidFill>
              </a:rPr>
              <a:t>that is diagnosed on a breast biopsy performed for some other reason, such as an area of fibrocystic change or </a:t>
            </a:r>
            <a:r>
              <a:rPr lang="en-US" b="1" dirty="0" smtClean="0">
                <a:solidFill>
                  <a:srgbClr val="FFC000"/>
                </a:solidFill>
              </a:rPr>
              <a:t>a </a:t>
            </a:r>
            <a:r>
              <a:rPr lang="en-US" b="1" dirty="0" err="1" smtClean="0">
                <a:solidFill>
                  <a:srgbClr val="FFC000"/>
                </a:solidFill>
              </a:rPr>
              <a:t>fibroadenoma</a:t>
            </a:r>
            <a:r>
              <a:rPr lang="en-US" b="1" dirty="0" smtClean="0">
                <a:solidFill>
                  <a:srgbClr val="FFC000"/>
                </a:solidFill>
              </a:rPr>
              <a:t> In </a:t>
            </a:r>
            <a:r>
              <a:rPr lang="en-US" b="1" dirty="0">
                <a:solidFill>
                  <a:srgbClr val="FFC000"/>
                </a:solidFill>
              </a:rPr>
              <a:t>most instances, LCIS is not identified </a:t>
            </a:r>
            <a:r>
              <a:rPr lang="en-US" b="1" dirty="0" smtClean="0">
                <a:solidFill>
                  <a:srgbClr val="FFC000"/>
                </a:solidFill>
              </a:rPr>
              <a:t>clinically </a:t>
            </a:r>
            <a:r>
              <a:rPr lang="en-US" b="1" dirty="0" err="1" smtClean="0">
                <a:solidFill>
                  <a:srgbClr val="FFC000"/>
                </a:solidFill>
              </a:rPr>
              <a:t>mammographically</a:t>
            </a:r>
            <a:r>
              <a:rPr lang="en-US" b="1" dirty="0">
                <a:solidFill>
                  <a:srgbClr val="FFC000"/>
                </a:solidFill>
              </a:rPr>
              <a:t>, or by gross pathologic examination</a:t>
            </a:r>
            <a:r>
              <a:rPr lang="en-US" b="1" dirty="0">
                <a:solidFill>
                  <a:srgbClr val="92D05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Classic LCIS</a:t>
            </a:r>
          </a:p>
          <a:p>
            <a:r>
              <a:rPr lang="en-US" b="1" dirty="0">
                <a:solidFill>
                  <a:srgbClr val="FF66CC"/>
                </a:solidFill>
              </a:rPr>
              <a:t>Pleomorphic </a:t>
            </a:r>
            <a:r>
              <a:rPr lang="en-US" b="1" dirty="0" smtClean="0">
                <a:solidFill>
                  <a:srgbClr val="FF66CC"/>
                </a:solidFill>
              </a:rPr>
              <a:t>LCIS</a:t>
            </a:r>
          </a:p>
          <a:p>
            <a:r>
              <a:rPr lang="en-US" b="1" dirty="0">
                <a:solidFill>
                  <a:srgbClr val="FFFF00"/>
                </a:solidFill>
              </a:rPr>
              <a:t>Florid LCIS</a:t>
            </a:r>
            <a:endParaRPr lang="en-US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62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8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Management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478959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CNB</a:t>
            </a:r>
            <a:r>
              <a:rPr lang="en-US" b="1" dirty="0" smtClean="0">
                <a:solidFill>
                  <a:schemeClr val="bg1"/>
                </a:solidFill>
              </a:rPr>
              <a:t>— </a:t>
            </a:r>
            <a:r>
              <a:rPr lang="en-US" b="1" dirty="0">
                <a:solidFill>
                  <a:srgbClr val="00B0F0"/>
                </a:solidFill>
              </a:rPr>
              <a:t>Incidental classic LCIS </a:t>
            </a:r>
            <a:r>
              <a:rPr lang="en-US" b="1" dirty="0">
                <a:solidFill>
                  <a:schemeClr val="bg1"/>
                </a:solidFill>
              </a:rPr>
              <a:t>with imaging-pathologic concordance and without other high-risk lesions that require excision </a:t>
            </a:r>
            <a:r>
              <a:rPr lang="en-US" b="1" dirty="0">
                <a:solidFill>
                  <a:srgbClr val="00B0F0"/>
                </a:solidFill>
              </a:rPr>
              <a:t>can be observed </a:t>
            </a:r>
            <a:r>
              <a:rPr lang="en-US" b="1" dirty="0">
                <a:solidFill>
                  <a:schemeClr val="bg1"/>
                </a:solidFill>
              </a:rPr>
              <a:t>with clinical </a:t>
            </a:r>
            <a:r>
              <a:rPr lang="en-US" b="1" dirty="0" smtClean="0">
                <a:solidFill>
                  <a:schemeClr val="bg1"/>
                </a:solidFill>
              </a:rPr>
              <a:t>and imaging </a:t>
            </a:r>
            <a:r>
              <a:rPr lang="en-US" b="1" dirty="0">
                <a:solidFill>
                  <a:schemeClr val="bg1"/>
                </a:solidFill>
              </a:rPr>
              <a:t>follow-up based on risk assessment and multidisciplinary </a:t>
            </a:r>
            <a:r>
              <a:rPr lang="en-US" b="1" dirty="0" smtClean="0">
                <a:solidFill>
                  <a:schemeClr val="bg1"/>
                </a:solidFill>
              </a:rPr>
              <a:t>input.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Such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lesions </a:t>
            </a:r>
            <a:r>
              <a:rPr lang="en-US" b="1" dirty="0">
                <a:solidFill>
                  <a:schemeClr val="bg1"/>
                </a:solidFill>
              </a:rPr>
              <a:t>have </a:t>
            </a:r>
            <a:r>
              <a:rPr lang="en-US" b="1" dirty="0">
                <a:solidFill>
                  <a:srgbClr val="FFFF00"/>
                </a:solidFill>
              </a:rPr>
              <a:t>very low upgrade rates </a:t>
            </a:r>
            <a:r>
              <a:rPr lang="en-US" b="1" dirty="0">
                <a:solidFill>
                  <a:schemeClr val="bg1"/>
                </a:solidFill>
              </a:rPr>
              <a:t>(&lt;3 percent</a:t>
            </a:r>
            <a:r>
              <a:rPr lang="en-US" b="1" dirty="0" smtClean="0">
                <a:solidFill>
                  <a:schemeClr val="bg1"/>
                </a:solidFill>
              </a:rPr>
              <a:t>).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Surgical excision </a:t>
            </a:r>
            <a:r>
              <a:rPr lang="en-US" b="1" dirty="0">
                <a:solidFill>
                  <a:srgbClr val="FFC000"/>
                </a:solidFill>
              </a:rPr>
              <a:t>is recommended for any </a:t>
            </a:r>
            <a:r>
              <a:rPr lang="en-US" b="1" dirty="0" err="1">
                <a:solidFill>
                  <a:srgbClr val="00B0F0"/>
                </a:solidFill>
              </a:rPr>
              <a:t>nonclassic</a:t>
            </a:r>
            <a:r>
              <a:rPr lang="en-US" b="1" dirty="0">
                <a:solidFill>
                  <a:srgbClr val="00B0F0"/>
                </a:solidFill>
              </a:rPr>
              <a:t> LCIS 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diagnosed on CNB or any LCIS with imaging-pathologic </a:t>
            </a:r>
            <a:r>
              <a:rPr lang="en-US" b="1" dirty="0" smtClean="0">
                <a:solidFill>
                  <a:srgbClr val="FFC000"/>
                </a:solidFill>
              </a:rPr>
              <a:t>discordance.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82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518" y="409904"/>
            <a:ext cx="10660118" cy="597989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After surgical excision </a:t>
            </a:r>
            <a:r>
              <a:rPr lang="en-US" sz="2400" b="1" dirty="0">
                <a:solidFill>
                  <a:srgbClr val="FF66CC"/>
                </a:solidFill>
              </a:rPr>
              <a:t>— If </a:t>
            </a:r>
            <a:r>
              <a:rPr lang="en-US" sz="2400" b="1" dirty="0">
                <a:solidFill>
                  <a:schemeClr val="bg1"/>
                </a:solidFill>
              </a:rPr>
              <a:t>classic LCIS </a:t>
            </a:r>
            <a:r>
              <a:rPr lang="en-US" sz="2400" b="1" dirty="0">
                <a:solidFill>
                  <a:srgbClr val="FF66CC"/>
                </a:solidFill>
              </a:rPr>
              <a:t>is diagnosed on an excisional breast biopsy, no further surgery is required. Re-excision is </a:t>
            </a:r>
            <a:r>
              <a:rPr lang="en-US" sz="2400" b="1" dirty="0">
                <a:solidFill>
                  <a:schemeClr val="bg1"/>
                </a:solidFill>
              </a:rPr>
              <a:t>not</a:t>
            </a:r>
            <a:r>
              <a:rPr lang="en-US" sz="2400" b="1" dirty="0">
                <a:solidFill>
                  <a:srgbClr val="FF66CC"/>
                </a:solidFill>
              </a:rPr>
              <a:t> indicated when classic LCIS is present </a:t>
            </a:r>
            <a:r>
              <a:rPr lang="en-US" sz="2400" b="1" dirty="0" smtClean="0">
                <a:solidFill>
                  <a:srgbClr val="FF66CC"/>
                </a:solidFill>
              </a:rPr>
              <a:t>at the </a:t>
            </a:r>
            <a:r>
              <a:rPr lang="en-US" sz="2400" b="1" dirty="0">
                <a:solidFill>
                  <a:srgbClr val="FF66CC"/>
                </a:solidFill>
              </a:rPr>
              <a:t>margin </a:t>
            </a:r>
            <a:endParaRPr lang="en-US" sz="2400" b="1" dirty="0" smtClean="0">
              <a:solidFill>
                <a:srgbClr val="FF66CC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If </a:t>
            </a:r>
            <a:r>
              <a:rPr lang="en-US" sz="2400" b="1" dirty="0">
                <a:solidFill>
                  <a:srgbClr val="00B0F0"/>
                </a:solidFill>
              </a:rPr>
              <a:t>pleomorphic or florid LCIS </a:t>
            </a:r>
            <a:r>
              <a:rPr lang="en-US" sz="2400" b="1" dirty="0">
                <a:solidFill>
                  <a:schemeClr val="bg1"/>
                </a:solidFill>
              </a:rPr>
              <a:t>is identified on an excisional biopsy, evaluation of the surgical margins for the presence of these non-classic variants of LCIS is required, and </a:t>
            </a:r>
            <a:r>
              <a:rPr lang="en-US" sz="2400" b="1" dirty="0">
                <a:solidFill>
                  <a:srgbClr val="00B0F0"/>
                </a:solidFill>
              </a:rPr>
              <a:t>re-excision </a:t>
            </a:r>
            <a:r>
              <a:rPr lang="en-US" sz="2400" b="1" dirty="0" smtClean="0">
                <a:solidFill>
                  <a:srgbClr val="00B0F0"/>
                </a:solidFill>
              </a:rPr>
              <a:t>to negative </a:t>
            </a:r>
            <a:r>
              <a:rPr lang="en-US" sz="2400" b="1" dirty="0">
                <a:solidFill>
                  <a:srgbClr val="00B0F0"/>
                </a:solidFill>
              </a:rPr>
              <a:t>margins is recommended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92D050"/>
                </a:solidFill>
              </a:rPr>
              <a:t>LCIS +invasive </a:t>
            </a:r>
            <a:r>
              <a:rPr lang="en-US" sz="2400" b="1" dirty="0">
                <a:solidFill>
                  <a:srgbClr val="92D050"/>
                </a:solidFill>
              </a:rPr>
              <a:t>carcinoma in approximately 5 percent of malignant breast specimens </a:t>
            </a:r>
            <a:r>
              <a:rPr lang="en-US" sz="2400" b="1" dirty="0" smtClean="0">
                <a:solidFill>
                  <a:srgbClr val="92D050"/>
                </a:solidFill>
              </a:rPr>
              <a:t>.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greater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risk of disease recurrence 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LCIS +invasive </a:t>
            </a:r>
            <a:r>
              <a:rPr lang="en-US" sz="2400" b="1" dirty="0">
                <a:solidFill>
                  <a:srgbClr val="00B0F0"/>
                </a:solidFill>
              </a:rPr>
              <a:t>cancer is not </a:t>
            </a:r>
            <a:r>
              <a:rPr lang="en-US" sz="2400" b="1" dirty="0" smtClean="0">
                <a:solidFill>
                  <a:srgbClr val="00B0F0"/>
                </a:solidFill>
              </a:rPr>
              <a:t>a contraindication to BCS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and there is no need to obtain negative margins around LCIS if the margins around the invasive component are negative</a:t>
            </a:r>
            <a:r>
              <a:rPr lang="en-US" sz="2400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The only exception </a:t>
            </a:r>
            <a:r>
              <a:rPr lang="en-US" sz="2400" b="1" dirty="0">
                <a:solidFill>
                  <a:srgbClr val="C00000"/>
                </a:solidFill>
              </a:rPr>
              <a:t>to this general rule is pleomorphic and florid </a:t>
            </a:r>
            <a:r>
              <a:rPr lang="en-US" sz="2400" b="1" dirty="0" smtClean="0">
                <a:solidFill>
                  <a:srgbClr val="C00000"/>
                </a:solidFill>
              </a:rPr>
              <a:t>LCIS.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prophylactic </a:t>
            </a:r>
            <a:r>
              <a:rPr lang="en-US" sz="2400" b="1" dirty="0">
                <a:solidFill>
                  <a:srgbClr val="FFFF00"/>
                </a:solidFill>
              </a:rPr>
              <a:t>bilateral </a:t>
            </a:r>
            <a:r>
              <a:rPr lang="en-US" sz="2400" b="1" dirty="0" smtClean="0">
                <a:solidFill>
                  <a:srgbClr val="FFFF00"/>
                </a:solidFill>
              </a:rPr>
              <a:t>mastectomy??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36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83925"/>
            <a:ext cx="9869599" cy="385678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</a:t>
            </a:r>
            <a:r>
              <a:rPr lang="en-US" b="1" dirty="0">
                <a:solidFill>
                  <a:srgbClr val="FFFF00"/>
                </a:solidFill>
              </a:rPr>
              <a:t>relative risk of developing an invasive cancer in women with LCIS is approximately </a:t>
            </a:r>
            <a:r>
              <a:rPr lang="en-US" b="1" dirty="0">
                <a:solidFill>
                  <a:srgbClr val="00B0F0"/>
                </a:solidFill>
              </a:rPr>
              <a:t>7- to 11-fold higher </a:t>
            </a:r>
            <a:r>
              <a:rPr lang="en-US" b="1" dirty="0">
                <a:solidFill>
                  <a:srgbClr val="FFFF00"/>
                </a:solidFill>
              </a:rPr>
              <a:t>than for women </a:t>
            </a:r>
            <a:r>
              <a:rPr lang="en-US" b="1" dirty="0" smtClean="0">
                <a:solidFill>
                  <a:srgbClr val="FFFF00"/>
                </a:solidFill>
              </a:rPr>
              <a:t>without LCIS.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 The </a:t>
            </a:r>
            <a:r>
              <a:rPr lang="en-US" b="1" dirty="0">
                <a:solidFill>
                  <a:srgbClr val="FFFF00"/>
                </a:solidFill>
              </a:rPr>
              <a:t>absolute risk is approximately </a:t>
            </a:r>
            <a:r>
              <a:rPr lang="en-US" b="1" dirty="0">
                <a:solidFill>
                  <a:srgbClr val="00B0F0"/>
                </a:solidFill>
              </a:rPr>
              <a:t>1 percent per year </a:t>
            </a:r>
            <a:r>
              <a:rPr lang="en-US" b="1" dirty="0">
                <a:solidFill>
                  <a:srgbClr val="FFFF00"/>
                </a:solidFill>
              </a:rPr>
              <a:t>and appears to be lifelong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Patients </a:t>
            </a:r>
            <a:r>
              <a:rPr lang="en-US" b="1" dirty="0">
                <a:solidFill>
                  <a:schemeClr val="bg1"/>
                </a:solidFill>
              </a:rPr>
              <a:t>with LCIS, especially pleomorphic LCIS, should be offered active surveillance and options of chemoprevention</a:t>
            </a:r>
          </a:p>
        </p:txBody>
      </p:sp>
    </p:spTree>
    <p:extLst>
      <p:ext uri="{BB962C8B-B14F-4D97-AF65-F5344CB8AC3E}">
        <p14:creationId xmlns:p14="http://schemas.microsoft.com/office/powerpoint/2010/main" val="1302202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Chemoprevention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We </a:t>
            </a:r>
            <a:r>
              <a:rPr lang="en-US" b="1" dirty="0">
                <a:solidFill>
                  <a:schemeClr val="bg1"/>
                </a:solidFill>
              </a:rPr>
              <a:t>offer endocrine therapy as chemoprevention for women treated for high-risk breast lesions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The purpose is to prevent invasive breast </a:t>
            </a:r>
            <a:r>
              <a:rPr lang="en-US" b="1" dirty="0" smtClean="0">
                <a:solidFill>
                  <a:schemeClr val="bg1"/>
                </a:solidFill>
              </a:rPr>
              <a:t>cancer; </a:t>
            </a:r>
            <a:r>
              <a:rPr lang="en-US" b="1" dirty="0" smtClean="0">
                <a:solidFill>
                  <a:srgbClr val="00B0F0"/>
                </a:solidFill>
              </a:rPr>
              <a:t>chemoprevention </a:t>
            </a:r>
            <a:r>
              <a:rPr lang="en-US" b="1" dirty="0">
                <a:solidFill>
                  <a:srgbClr val="00B0F0"/>
                </a:solidFill>
              </a:rPr>
              <a:t>has not been shown to confer a survival advantage to patients with high-risk lesions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The options for treatment include selective estrogen receptor modulators </a:t>
            </a:r>
            <a:r>
              <a:rPr lang="en-US" b="1" dirty="0" smtClean="0">
                <a:solidFill>
                  <a:srgbClr val="FFC000"/>
                </a:solidFill>
              </a:rPr>
              <a:t>and aromatase </a:t>
            </a:r>
            <a:r>
              <a:rPr lang="en-US" b="1" dirty="0">
                <a:solidFill>
                  <a:srgbClr val="FFC000"/>
                </a:solidFill>
              </a:rPr>
              <a:t>inhibitors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3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7" y="0"/>
            <a:ext cx="5752149" cy="6809459"/>
          </a:xfrm>
        </p:spPr>
      </p:pic>
      <p:sp>
        <p:nvSpPr>
          <p:cNvPr id="6" name="TextBox 5"/>
          <p:cNvSpPr txBox="1"/>
          <p:nvPr/>
        </p:nvSpPr>
        <p:spPr>
          <a:xfrm>
            <a:off x="2849217" y="430695"/>
            <a:ext cx="5606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THANKS FOR YOUR ATTENTION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Benign Breast Disease</a:t>
            </a:r>
            <a:endParaRPr lang="en-US" sz="3600" b="1" dirty="0">
              <a:solidFill>
                <a:srgbClr val="FF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98024" cy="4351338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Benign lesions of the breast are generally categorized into three groups: </a:t>
            </a:r>
            <a:endParaRPr lang="fa-IR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nonproliferative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( Cyst, papillary apocrine change, </a:t>
            </a:r>
            <a:r>
              <a:rPr lang="en-US" b="1" dirty="0" err="1" smtClean="0">
                <a:solidFill>
                  <a:schemeClr val="bg1"/>
                </a:solidFill>
              </a:rPr>
              <a:t>galactocele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fa-IR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proliferative </a:t>
            </a:r>
            <a:r>
              <a:rPr lang="en-US" b="1" dirty="0">
                <a:solidFill>
                  <a:srgbClr val="FFC000"/>
                </a:solidFill>
              </a:rPr>
              <a:t>without atypia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( usual ductal </a:t>
            </a:r>
            <a:r>
              <a:rPr lang="en-US" b="1" dirty="0" err="1" smtClean="0">
                <a:solidFill>
                  <a:schemeClr val="bg1"/>
                </a:solidFill>
              </a:rPr>
              <a:t>Hyperplasia,Sclerosing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adenosis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fa-IR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proliferative </a:t>
            </a:r>
            <a:r>
              <a:rPr lang="en-US" b="1" dirty="0">
                <a:solidFill>
                  <a:srgbClr val="FF0000"/>
                </a:solidFill>
              </a:rPr>
              <a:t>with atypia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[</a:t>
            </a:r>
            <a:r>
              <a:rPr lang="en-US" b="1" dirty="0" smtClean="0">
                <a:solidFill>
                  <a:srgbClr val="FFFF00"/>
                </a:solidFill>
              </a:rPr>
              <a:t>atypical </a:t>
            </a:r>
            <a:r>
              <a:rPr lang="en-US" b="1" dirty="0">
                <a:solidFill>
                  <a:srgbClr val="FFFF00"/>
                </a:solidFill>
              </a:rPr>
              <a:t>ductal hyperplasia (ADH), atypical lobular hyperplasia (ALH), and lobular carcinoma in situ (LCIS).</a:t>
            </a:r>
          </a:p>
        </p:txBody>
      </p:sp>
    </p:spTree>
    <p:extLst>
      <p:ext uri="{BB962C8B-B14F-4D97-AF65-F5344CB8AC3E}">
        <p14:creationId xmlns:p14="http://schemas.microsoft.com/office/powerpoint/2010/main" val="186726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660" y="351129"/>
            <a:ext cx="10410139" cy="5833149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Breast lesions with uncertain malignant behavior, also known as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high-risk,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are composed of a variety of pathologies with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differing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risks of associated malignancy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rgbClr val="FFC000"/>
                </a:solidFill>
              </a:rPr>
              <a:t>In the past several decades, the diagnosis of </a:t>
            </a:r>
            <a:r>
              <a:rPr lang="en-US" b="1" dirty="0" smtClean="0">
                <a:solidFill>
                  <a:srgbClr val="FFC000"/>
                </a:solidFill>
              </a:rPr>
              <a:t>these </a:t>
            </a:r>
            <a:r>
              <a:rPr lang="en-US" b="1" dirty="0">
                <a:solidFill>
                  <a:srgbClr val="FFC000"/>
                </a:solidFill>
              </a:rPr>
              <a:t>lesions has </a:t>
            </a:r>
            <a:r>
              <a:rPr lang="en-US" b="1" dirty="0" smtClean="0">
                <a:solidFill>
                  <a:srgbClr val="FFC000"/>
                </a:solidFill>
              </a:rPr>
              <a:t>significantly </a:t>
            </a:r>
            <a:r>
              <a:rPr lang="en-US" b="1" dirty="0">
                <a:solidFill>
                  <a:srgbClr val="FFC000"/>
                </a:solidFill>
              </a:rPr>
              <a:t>increased with the widespread implementation of screening programs and the advent of new imaging </a:t>
            </a:r>
            <a:r>
              <a:rPr lang="en-US" b="1" dirty="0" smtClean="0">
                <a:solidFill>
                  <a:srgbClr val="FFC000"/>
                </a:solidFill>
              </a:rPr>
              <a:t>modalities. 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These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lesions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approximately </a:t>
            </a:r>
            <a:r>
              <a:rPr lang="en-US" b="1" dirty="0">
                <a:solidFill>
                  <a:srgbClr val="FF66CC"/>
                </a:solidFill>
              </a:rPr>
              <a:t>3–21%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all breast lesions and carry a low but potential risk of associated malignancy ranging from </a:t>
            </a:r>
            <a:r>
              <a:rPr lang="en-US" b="1" dirty="0">
                <a:solidFill>
                  <a:srgbClr val="FF0000"/>
                </a:solidFill>
              </a:rPr>
              <a:t>0.2 to </a:t>
            </a:r>
            <a:r>
              <a:rPr lang="en-US" b="1" dirty="0" smtClean="0">
                <a:solidFill>
                  <a:srgbClr val="FF0000"/>
                </a:solidFill>
              </a:rPr>
              <a:t>5%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They </a:t>
            </a:r>
            <a:r>
              <a:rPr lang="en-US" b="1" dirty="0">
                <a:solidFill>
                  <a:srgbClr val="92D050"/>
                </a:solidFill>
              </a:rPr>
              <a:t>can develop into higher-grade lesions, predominantly ductal carcinoma in  situ (DCIS) and less frequently low-grade invasive </a:t>
            </a:r>
            <a:r>
              <a:rPr lang="en-US" b="1" dirty="0" smtClean="0">
                <a:solidFill>
                  <a:srgbClr val="92D050"/>
                </a:solidFill>
              </a:rPr>
              <a:t>tumors.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these lesions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also function as risk indicators; for example, women diagnosed with a proliferative breast disease with atypia have a </a:t>
            </a:r>
            <a:r>
              <a:rPr lang="en-US" b="1" dirty="0">
                <a:solidFill>
                  <a:srgbClr val="FF0000"/>
                </a:solidFill>
              </a:rPr>
              <a:t>fourfold to tenfold </a:t>
            </a:r>
            <a:r>
              <a:rPr lang="en-US" b="1" dirty="0">
                <a:solidFill>
                  <a:srgbClr val="FFC000"/>
                </a:solidFill>
              </a:rPr>
              <a:t>higher risk of developing breast cancer </a:t>
            </a:r>
            <a:r>
              <a:rPr lang="en-US" b="1" dirty="0" smtClean="0">
                <a:solidFill>
                  <a:srgbClr val="FFC000"/>
                </a:solidFill>
              </a:rPr>
              <a:t>compared </a:t>
            </a:r>
            <a:r>
              <a:rPr lang="en-US" b="1" dirty="0">
                <a:solidFill>
                  <a:srgbClr val="FFC000"/>
                </a:solidFill>
              </a:rPr>
              <a:t>with those without atypia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any location of the same or the contralateral breast</a:t>
            </a:r>
          </a:p>
        </p:txBody>
      </p:sp>
    </p:spTree>
    <p:extLst>
      <p:ext uri="{BB962C8B-B14F-4D97-AF65-F5344CB8AC3E}">
        <p14:creationId xmlns:p14="http://schemas.microsoft.com/office/powerpoint/2010/main" val="280836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Atypical ductal </a:t>
            </a:r>
            <a:r>
              <a:rPr lang="en-US" sz="3600" b="1" dirty="0" smtClean="0">
                <a:solidFill>
                  <a:srgbClr val="FF0000"/>
                </a:solidFill>
              </a:rPr>
              <a:t>hyperplasia(ADH)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2" y="1455724"/>
            <a:ext cx="9317394" cy="500359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Atypical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ductal hyperplasia (ADH) is one of the most common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cancerouse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lesions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of the breast and the one with the highest risk of malignant transformation.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Usually </a:t>
            </a:r>
            <a:r>
              <a:rPr lang="en-US" b="1" dirty="0">
                <a:solidFill>
                  <a:srgbClr val="FFFF00"/>
                </a:solidFill>
              </a:rPr>
              <a:t>diagnosed by core needle biopsy (CNB) as the target lesion on biopsy of mammographic </a:t>
            </a:r>
            <a:r>
              <a:rPr lang="en-US" b="1" dirty="0" err="1">
                <a:solidFill>
                  <a:srgbClr val="FFFF00"/>
                </a:solidFill>
              </a:rPr>
              <a:t>microcalcifications</a:t>
            </a:r>
            <a:r>
              <a:rPr lang="en-US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8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744" y="508888"/>
            <a:ext cx="10515600" cy="5467629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ADH is diagnosed in </a:t>
            </a:r>
            <a:r>
              <a:rPr lang="en-US" b="1" dirty="0">
                <a:solidFill>
                  <a:srgbClr val="FF0000"/>
                </a:solidFill>
              </a:rPr>
              <a:t>12–17%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percutaneous biopsies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patients from a wide age range, from adolescence to old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age. </a:t>
            </a:r>
          </a:p>
          <a:p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ADH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defined by atypical epithelial proliferation restricted to one terminal ductal-lobular unit (TDLU) of </a:t>
            </a:r>
            <a:r>
              <a:rPr lang="en-US" b="1" dirty="0">
                <a:solidFill>
                  <a:srgbClr val="FF0000"/>
                </a:solidFill>
              </a:rPr>
              <a:t>≤ 2 mm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maximal extension. Of note, the differential diagnosis between ADH and low-grade DCIS is based only on lesion size.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such, ADH cannot be definitively diagnosed over low-grade DCIS at percutaneous biopsy, as the biopsied sample may belong to a larger low-grade DCIS lesion that was not entirely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sampled.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1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7552"/>
            <a:ext cx="9783470" cy="518941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Upgrade rates to DCIS or invasive carcinoma from core needle biopsy to excision in the literature range </a:t>
            </a:r>
            <a:r>
              <a:rPr lang="en-US" b="1" dirty="0" smtClean="0">
                <a:solidFill>
                  <a:srgbClr val="FF0000"/>
                </a:solidFill>
              </a:rPr>
              <a:t>from 0 to 62%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ADH. </a:t>
            </a:r>
          </a:p>
          <a:p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reported average upgrade rates for ADH are: </a:t>
            </a:r>
            <a:r>
              <a:rPr lang="en-US" b="1" dirty="0" smtClean="0">
                <a:solidFill>
                  <a:srgbClr val="FF0000"/>
                </a:solidFill>
              </a:rPr>
              <a:t>44%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for 14-gauge spring-loaded stereotactic core biopsy, 24% for 14-gauge directional VAB, and </a:t>
            </a:r>
            <a:r>
              <a:rPr lang="en-US" b="1" dirty="0" smtClean="0">
                <a:solidFill>
                  <a:srgbClr val="FF0000"/>
                </a:solidFill>
              </a:rPr>
              <a:t>19%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for 11-gauge </a:t>
            </a:r>
            <a:r>
              <a:rPr lang="en-US" b="1" dirty="0" smtClean="0">
                <a:solidFill>
                  <a:srgbClr val="FF0000"/>
                </a:solidFill>
              </a:rPr>
              <a:t>VAB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needles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5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25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Prognosis</a:t>
            </a:r>
            <a:br>
              <a:rPr lang="en-US" sz="3600" b="1" dirty="0">
                <a:solidFill>
                  <a:srgbClr val="FFC000"/>
                </a:solidFill>
              </a:rPr>
            </a:b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14" y="1042899"/>
            <a:ext cx="9681058" cy="435133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ADH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associated with a higher risk of invasive breast cancer, </a:t>
            </a:r>
            <a:r>
              <a:rPr lang="en-US" b="1" dirty="0">
                <a:solidFill>
                  <a:srgbClr val="FF0000"/>
                </a:solidFill>
              </a:rPr>
              <a:t>four to five times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higher compared with the normal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population 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While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risk of developing breast cancer is elevated in both breasts, the risk is </a:t>
            </a:r>
            <a:r>
              <a:rPr lang="en-US" b="1" dirty="0">
                <a:solidFill>
                  <a:srgbClr val="00B0F0"/>
                </a:solidFill>
              </a:rPr>
              <a:t>doubled in the ipsilateral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breast compared with the contralateral breast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Diagnosis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884" y="482803"/>
            <a:ext cx="10763707" cy="59692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Management</a:t>
            </a:r>
          </a:p>
          <a:p>
            <a:r>
              <a:rPr lang="en-US" b="1" dirty="0">
                <a:solidFill>
                  <a:srgbClr val="C00000"/>
                </a:solidFill>
              </a:rPr>
              <a:t>After </a:t>
            </a:r>
            <a:r>
              <a:rPr lang="en-US" b="1" dirty="0" smtClean="0">
                <a:solidFill>
                  <a:srgbClr val="C00000"/>
                </a:solidFill>
              </a:rPr>
              <a:t>CNB</a:t>
            </a:r>
            <a:r>
              <a:rPr lang="en-US" b="1" dirty="0" smtClean="0">
                <a:solidFill>
                  <a:schemeClr val="bg1"/>
                </a:solidFill>
              </a:rPr>
              <a:t>— </a:t>
            </a:r>
            <a:r>
              <a:rPr lang="en-US" b="1" dirty="0">
                <a:solidFill>
                  <a:schemeClr val="bg1"/>
                </a:solidFill>
              </a:rPr>
              <a:t>Following a diagnosis of ADH by CNB, the standard of care is to perform </a:t>
            </a:r>
            <a:r>
              <a:rPr lang="en-US" b="1" dirty="0">
                <a:solidFill>
                  <a:srgbClr val="FF66CC"/>
                </a:solidFill>
              </a:rPr>
              <a:t>an excisional breast biopsy </a:t>
            </a:r>
            <a:r>
              <a:rPr lang="en-US" b="1" dirty="0">
                <a:solidFill>
                  <a:schemeClr val="bg1"/>
                </a:solidFill>
              </a:rPr>
              <a:t>to exclude the possibility of an </a:t>
            </a:r>
            <a:r>
              <a:rPr lang="en-US" b="1" dirty="0" smtClean="0">
                <a:solidFill>
                  <a:schemeClr val="bg1"/>
                </a:solidFill>
              </a:rPr>
              <a:t>associated malignant lesion.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Analysis of a larger tissue sample may result in an upgrade to DCIS or invasive breast cancer in </a:t>
            </a:r>
            <a:r>
              <a:rPr lang="en-US" b="1" dirty="0">
                <a:solidFill>
                  <a:srgbClr val="FFFF00"/>
                </a:solidFill>
              </a:rPr>
              <a:t>10 to 20 percent </a:t>
            </a:r>
            <a:r>
              <a:rPr lang="en-US" b="1" dirty="0">
                <a:solidFill>
                  <a:schemeClr val="bg1"/>
                </a:solidFill>
              </a:rPr>
              <a:t>of cases depending on the </a:t>
            </a:r>
            <a:r>
              <a:rPr lang="en-US" b="1" dirty="0">
                <a:solidFill>
                  <a:srgbClr val="00B0F0"/>
                </a:solidFill>
              </a:rPr>
              <a:t>gauge of the </a:t>
            </a:r>
            <a:r>
              <a:rPr lang="en-US" b="1" dirty="0" smtClean="0">
                <a:solidFill>
                  <a:srgbClr val="00B0F0"/>
                </a:solidFill>
              </a:rPr>
              <a:t>needle</a:t>
            </a:r>
            <a:r>
              <a:rPr lang="en-US" b="1" dirty="0" smtClean="0">
                <a:solidFill>
                  <a:schemeClr val="bg1"/>
                </a:solidFill>
              </a:rPr>
              <a:t> used </a:t>
            </a:r>
            <a:r>
              <a:rPr lang="en-US" b="1" dirty="0">
                <a:solidFill>
                  <a:schemeClr val="bg1"/>
                </a:solidFill>
              </a:rPr>
              <a:t>at percutaneous biopsy, </a:t>
            </a:r>
            <a:r>
              <a:rPr lang="en-US" b="1" dirty="0">
                <a:solidFill>
                  <a:srgbClr val="00B0F0"/>
                </a:solidFill>
              </a:rPr>
              <a:t>the number of cores </a:t>
            </a:r>
            <a:r>
              <a:rPr lang="en-US" b="1" dirty="0">
                <a:solidFill>
                  <a:schemeClr val="bg1"/>
                </a:solidFill>
              </a:rPr>
              <a:t>procured, if the targeted </a:t>
            </a:r>
            <a:r>
              <a:rPr lang="en-US" b="1" dirty="0" err="1">
                <a:solidFill>
                  <a:srgbClr val="00B050"/>
                </a:solidFill>
              </a:rPr>
              <a:t>microcalcifications</a:t>
            </a:r>
            <a:r>
              <a:rPr lang="en-US" b="1" dirty="0">
                <a:solidFill>
                  <a:srgbClr val="00B050"/>
                </a:solidFill>
              </a:rPr>
              <a:t> are present in the samples</a:t>
            </a:r>
            <a:r>
              <a:rPr lang="en-US" b="1" dirty="0">
                <a:solidFill>
                  <a:schemeClr val="bg1"/>
                </a:solidFill>
              </a:rPr>
              <a:t>, and the presence of </a:t>
            </a:r>
            <a:r>
              <a:rPr lang="en-US" b="1" dirty="0">
                <a:solidFill>
                  <a:srgbClr val="00B050"/>
                </a:solidFill>
              </a:rPr>
              <a:t>residual </a:t>
            </a:r>
            <a:r>
              <a:rPr lang="en-US" b="1" dirty="0" err="1">
                <a:solidFill>
                  <a:srgbClr val="00B050"/>
                </a:solidFill>
              </a:rPr>
              <a:t>microcalcifications</a:t>
            </a:r>
            <a:r>
              <a:rPr lang="en-US" b="1" dirty="0">
                <a:solidFill>
                  <a:schemeClr val="bg1"/>
                </a:solidFill>
              </a:rPr>
              <a:t> or </a:t>
            </a:r>
            <a:r>
              <a:rPr lang="en-US" b="1" dirty="0" smtClean="0">
                <a:solidFill>
                  <a:schemeClr val="bg1"/>
                </a:solidFill>
              </a:rPr>
              <a:t>an associated </a:t>
            </a:r>
            <a:r>
              <a:rPr lang="en-US" b="1" dirty="0">
                <a:solidFill>
                  <a:srgbClr val="FFC000"/>
                </a:solidFill>
              </a:rPr>
              <a:t>mass lesion </a:t>
            </a:r>
            <a:r>
              <a:rPr lang="en-US" b="1" dirty="0">
                <a:solidFill>
                  <a:schemeClr val="bg1"/>
                </a:solidFill>
              </a:rPr>
              <a:t>on imaging 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0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1734</Words>
  <Application>Microsoft Office PowerPoint</Application>
  <PresentationFormat>Widescreen</PresentationFormat>
  <Paragraphs>113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breast Cancer predisposing lesions Treatment  </vt:lpstr>
      <vt:lpstr>Benign Breast Disease</vt:lpstr>
      <vt:lpstr>PowerPoint Presentation</vt:lpstr>
      <vt:lpstr>Atypical ductal hyperplasia(ADH)</vt:lpstr>
      <vt:lpstr>PowerPoint Presentation</vt:lpstr>
      <vt:lpstr>PowerPoint Presentation</vt:lpstr>
      <vt:lpstr>Prognosis </vt:lpstr>
      <vt:lpstr>PowerPoint Presentation</vt:lpstr>
      <vt:lpstr>PowerPoint Presentation</vt:lpstr>
      <vt:lpstr>PowerPoint Presentation</vt:lpstr>
      <vt:lpstr>Atypical lobular hyperplasia (ALH) </vt:lpstr>
      <vt:lpstr>Management </vt:lpstr>
      <vt:lpstr>PowerPoint Presentation</vt:lpstr>
      <vt:lpstr>FLAT EPITHELIAL ATYPIA(FEA)</vt:lpstr>
      <vt:lpstr>PowerPoint Presentation</vt:lpstr>
      <vt:lpstr>Papillary lesions (PL)</vt:lpstr>
      <vt:lpstr>PowerPoint Presentation</vt:lpstr>
      <vt:lpstr>PowerPoint Presentation</vt:lpstr>
      <vt:lpstr>LOBULAR CARCINOMA IN SITU</vt:lpstr>
      <vt:lpstr>PowerPoint Presentation</vt:lpstr>
      <vt:lpstr>PowerPoint Presentation</vt:lpstr>
      <vt:lpstr>Management</vt:lpstr>
      <vt:lpstr>PowerPoint Presentation</vt:lpstr>
      <vt:lpstr>PowerPoint Presentation</vt:lpstr>
      <vt:lpstr>Chemoprevention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risk breast lesions found on CNB: Which ones to excise?</dc:title>
  <dc:creator>macbook</dc:creator>
  <cp:lastModifiedBy>Windows User</cp:lastModifiedBy>
  <cp:revision>62</cp:revision>
  <dcterms:created xsi:type="dcterms:W3CDTF">2021-12-27T20:33:42Z</dcterms:created>
  <dcterms:modified xsi:type="dcterms:W3CDTF">2022-07-24T20:26:50Z</dcterms:modified>
</cp:coreProperties>
</file>